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76" r:id="rId1"/>
  </p:sldMasterIdLst>
  <p:notesMasterIdLst>
    <p:notesMasterId r:id="rId27"/>
  </p:notesMasterIdLst>
  <p:sldIdLst>
    <p:sldId id="256" r:id="rId2"/>
    <p:sldId id="260" r:id="rId3"/>
    <p:sldId id="833" r:id="rId4"/>
    <p:sldId id="821" r:id="rId5"/>
    <p:sldId id="827" r:id="rId6"/>
    <p:sldId id="831" r:id="rId7"/>
    <p:sldId id="836" r:id="rId8"/>
    <p:sldId id="822" r:id="rId9"/>
    <p:sldId id="830" r:id="rId10"/>
    <p:sldId id="825" r:id="rId11"/>
    <p:sldId id="824" r:id="rId12"/>
    <p:sldId id="828" r:id="rId13"/>
    <p:sldId id="835" r:id="rId14"/>
    <p:sldId id="834" r:id="rId15"/>
    <p:sldId id="837" r:id="rId16"/>
    <p:sldId id="838" r:id="rId17"/>
    <p:sldId id="826" r:id="rId18"/>
    <p:sldId id="807" r:id="rId19"/>
    <p:sldId id="271" r:id="rId20"/>
    <p:sldId id="785" r:id="rId21"/>
    <p:sldId id="782" r:id="rId22"/>
    <p:sldId id="809" r:id="rId23"/>
    <p:sldId id="815" r:id="rId24"/>
    <p:sldId id="811" r:id="rId25"/>
    <p:sldId id="816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635AD50-0631-45D4-93E8-DFB3E17016CB}">
          <p14:sldIdLst>
            <p14:sldId id="256"/>
            <p14:sldId id="260"/>
            <p14:sldId id="833"/>
            <p14:sldId id="821"/>
            <p14:sldId id="827"/>
            <p14:sldId id="831"/>
            <p14:sldId id="836"/>
            <p14:sldId id="822"/>
            <p14:sldId id="830"/>
            <p14:sldId id="825"/>
            <p14:sldId id="824"/>
            <p14:sldId id="828"/>
            <p14:sldId id="835"/>
            <p14:sldId id="834"/>
            <p14:sldId id="837"/>
            <p14:sldId id="838"/>
            <p14:sldId id="826"/>
            <p14:sldId id="807"/>
          </p14:sldIdLst>
        </p14:section>
        <p14:section name="Back up slides" id="{3D5921A7-F992-4AB9-81F5-D1A26E46C6E0}">
          <p14:sldIdLst>
            <p14:sldId id="271"/>
            <p14:sldId id="785"/>
            <p14:sldId id="782"/>
            <p14:sldId id="809"/>
            <p14:sldId id="815"/>
            <p14:sldId id="811"/>
            <p14:sldId id="81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3519B"/>
    <a:srgbClr val="CC9B00"/>
    <a:srgbClr val="C10C06"/>
    <a:srgbClr val="FFFFFF"/>
    <a:srgbClr val="D9D9D9"/>
    <a:srgbClr val="F40CDE"/>
    <a:srgbClr val="7030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863" autoAdjust="0"/>
    <p:restoredTop sz="93454" autoAdjust="0"/>
  </p:normalViewPr>
  <p:slideViewPr>
    <p:cSldViewPr snapToGrid="0" snapToObjects="1">
      <p:cViewPr varScale="1">
        <p:scale>
          <a:sx n="120" d="100"/>
          <a:sy n="120" d="100"/>
        </p:scale>
        <p:origin x="216" y="8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3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Book3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sargese/Desktop/Conferences/figs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sargese/Desktop/Conferences/figs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Book3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Book3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  <a:ea typeface="+mn-ea"/>
                <a:cs typeface="+mn-cs"/>
              </a:defRPr>
            </a:pPr>
            <a:r>
              <a:rPr lang="en-US" sz="2400" b="1">
                <a:latin typeface="Garamond" panose="02020404030301010803" pitchFamily="18" charset="0"/>
              </a:rPr>
              <a:t>Marital status</a:t>
            </a:r>
          </a:p>
        </c:rich>
      </c:tx>
      <c:layout>
        <c:manualLayout>
          <c:xMode val="edge"/>
          <c:yMode val="edge"/>
          <c:x val="0.32975005321840001"/>
          <c:y val="4.471761255231935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Garamond" panose="02020404030301010803" pitchFamily="18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rgbClr val="92D05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B7DD-EA4D-B7C8-5AF1D48AC076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B7DD-EA4D-B7C8-5AF1D48AC076}"/>
              </c:ext>
            </c:extLst>
          </c:dPt>
          <c:dPt>
            <c:idx val="2"/>
            <c:bubble3D val="0"/>
            <c:spPr>
              <a:solidFill>
                <a:srgbClr val="FF00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B7DD-EA4D-B7C8-5AF1D48AC076}"/>
              </c:ext>
            </c:extLst>
          </c:dPt>
          <c:dPt>
            <c:idx val="3"/>
            <c:bubble3D val="0"/>
            <c:spPr>
              <a:solidFill>
                <a:srgbClr val="FFFF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B7DD-EA4D-B7C8-5AF1D48AC076}"/>
              </c:ext>
            </c:extLst>
          </c:dPt>
          <c:dLbls>
            <c:dLbl>
              <c:idx val="0"/>
              <c:layout>
                <c:manualLayout>
                  <c:x val="-2.3605198252524356E-2"/>
                  <c:y val="-0.16005949798446889"/>
                </c:manualLayout>
              </c:layout>
              <c:tx>
                <c:rich>
                  <a:bodyPr/>
                  <a:lstStyle/>
                  <a:p>
                    <a:fld id="{BC583D9F-6B25-CC40-A91E-7ACD71E632E8}" type="CATEGORYNAME">
                      <a:rPr lang="en-US" smtClean="0"/>
                      <a:pPr/>
                      <a:t>[CATEGORY NAME]</a:t>
                    </a:fld>
                    <a:endParaRPr lang="en-US"/>
                  </a:p>
                </c:rich>
              </c:tx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69498919020562"/>
                      <c:h val="0.32685310787210431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B7DD-EA4D-B7C8-5AF1D48AC076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0985A6E8-FF12-CD46-9BD1-F24A1FEDC723}" type="CATEGORYNAME">
                      <a:rPr lang="en-US" smtClean="0"/>
                      <a:pPr/>
                      <a:t>[CATEGORY NAME]</a:t>
                    </a:fld>
                    <a:endParaRPr lang="en-US"/>
                  </a:p>
                </c:rich>
              </c:tx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2506937695921353"/>
                      <c:h val="0.32694040417042092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B7DD-EA4D-B7C8-5AF1D48AC076}"/>
                </c:ext>
              </c:extLst>
            </c:dLbl>
            <c:dLbl>
              <c:idx val="2"/>
              <c:layout>
                <c:manualLayout>
                  <c:x val="-7.5812842765208777E-2"/>
                  <c:y val="0.14534397391341658"/>
                </c:manualLayout>
              </c:layout>
              <c:tx>
                <c:rich>
                  <a:bodyPr/>
                  <a:lstStyle/>
                  <a:p>
                    <a:fld id="{F86539EA-54D4-B147-AAAC-A08EE829EA66}" type="CATEGORYNAME">
                      <a:rPr lang="en-US" smtClean="0"/>
                      <a:pPr/>
                      <a:t>[CATEGORY NAME]</a:t>
                    </a:fld>
                    <a:endParaRPr lang="en-US"/>
                  </a:p>
                </c:rich>
              </c:tx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2112079139852558"/>
                      <c:h val="0.17000901016861886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B7DD-EA4D-B7C8-5AF1D48AC076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B2255FEC-9169-1A48-9B89-C20701202799}" type="CATEGORYNAME">
                      <a:rPr lang="en-US" smtClean="0"/>
                      <a:pPr/>
                      <a:t>[CATEGORY NAME]</a:t>
                    </a:fld>
                    <a:endParaRPr lang="en-US"/>
                  </a:p>
                </c:rich>
              </c:tx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7-B7DD-EA4D-B7C8-5AF1D48AC07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accent5">
                        <a:lumMod val="50000"/>
                      </a:schemeClr>
                    </a:solidFill>
                    <a:latin typeface="Garamond" panose="02020404030301010803" pitchFamily="18" charset="0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Sheet1!$A$31:$A$34</c:f>
              <c:strCache>
                <c:ptCount val="4"/>
                <c:pt idx="0">
                  <c:v>Married or coresiding partner</c:v>
                </c:pt>
                <c:pt idx="1">
                  <c:v>Divorced or separated</c:v>
                </c:pt>
                <c:pt idx="2">
                  <c:v>Widowed</c:v>
                </c:pt>
                <c:pt idx="3">
                  <c:v>Never married</c:v>
                </c:pt>
              </c:strCache>
            </c:strRef>
          </c:cat>
          <c:val>
            <c:numRef>
              <c:f>Sheet1!$B$31:$B$34</c:f>
              <c:numCache>
                <c:formatCode>General</c:formatCode>
                <c:ptCount val="4"/>
                <c:pt idx="0">
                  <c:v>59.3</c:v>
                </c:pt>
                <c:pt idx="1">
                  <c:v>13</c:v>
                </c:pt>
                <c:pt idx="2">
                  <c:v>25.1</c:v>
                </c:pt>
                <c:pt idx="3">
                  <c:v>2.5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B7DD-EA4D-B7C8-5AF1D48AC076}"/>
            </c:ext>
          </c:extLst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  <a:ea typeface="+mn-ea"/>
                <a:cs typeface="+mn-cs"/>
              </a:defRPr>
            </a:pPr>
            <a:r>
              <a:rPr lang="en-US" sz="2400" b="1" dirty="0">
                <a:latin typeface="Garamond" panose="02020404030301010803" pitchFamily="18" charset="0"/>
              </a:rPr>
              <a:t>People in social network</a:t>
            </a:r>
          </a:p>
        </c:rich>
      </c:tx>
      <c:layout>
        <c:manualLayout>
          <c:xMode val="edge"/>
          <c:yMode val="edge"/>
          <c:x val="0.1408911838083326"/>
          <c:y val="6.721266972833504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Garamond" panose="02020404030301010803" pitchFamily="18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explosion val="3"/>
          <c:dPt>
            <c:idx val="0"/>
            <c:bubble3D val="0"/>
            <c:spPr>
              <a:solidFill>
                <a:srgbClr val="FF00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9E10-4A45-8A9C-D87037D32AA6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9E10-4A45-8A9C-D87037D32AA6}"/>
              </c:ext>
            </c:extLst>
          </c:dPt>
          <c:dPt>
            <c:idx val="2"/>
            <c:bubble3D val="0"/>
            <c:spPr>
              <a:solidFill>
                <a:srgbClr val="FFC0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9E10-4A45-8A9C-D87037D32AA6}"/>
              </c:ext>
            </c:extLst>
          </c:dPt>
          <c:dPt>
            <c:idx val="3"/>
            <c:bubble3D val="0"/>
            <c:spPr>
              <a:solidFill>
                <a:srgbClr val="FFFF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9E10-4A45-8A9C-D87037D32AA6}"/>
              </c:ext>
            </c:extLst>
          </c:dPt>
          <c:dPt>
            <c:idx val="4"/>
            <c:bubble3D val="0"/>
            <c:spPr>
              <a:solidFill>
                <a:srgbClr val="92D05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9E10-4A45-8A9C-D87037D32AA6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9E10-4A45-8A9C-D87037D32AA6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r>
                      <a:rPr lang="en-US" dirty="0"/>
                      <a:t>0</a:t>
                    </a:r>
                    <a:r>
                      <a:rPr lang="en-US" baseline="0" dirty="0"/>
                      <a:t>
</a:t>
                    </a:r>
                    <a:fld id="{00BB24C8-595A-4E4B-9A15-DE216DD54EDE}" type="PERCENTAGE">
                      <a:rPr lang="en-US" baseline="0"/>
                      <a:pPr/>
                      <a:t>[PERCENTAGE]</a:t>
                    </a:fld>
                    <a:endParaRPr lang="en-US" baseline="0" dirty="0"/>
                  </a:p>
                </c:rich>
              </c:tx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9E10-4A45-8A9C-D87037D32AA6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r>
                      <a:rPr lang="en-US" dirty="0"/>
                      <a:t>1</a:t>
                    </a:r>
                    <a:r>
                      <a:rPr lang="en-US" baseline="0" dirty="0"/>
                      <a:t>
</a:t>
                    </a:r>
                  </a:p>
                </c:rich>
              </c:tx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3-9E10-4A45-8A9C-D87037D32AA6}"/>
                </c:ext>
              </c:extLst>
            </c:dLbl>
            <c:dLbl>
              <c:idx val="2"/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400" b="0" i="0" u="none" strike="noStrike" kern="1200" baseline="0">
                        <a:solidFill>
                          <a:schemeClr val="tx1"/>
                        </a:solidFill>
                        <a:latin typeface="Garamond" panose="02020404030301010803" pitchFamily="18" charset="0"/>
                        <a:ea typeface="+mn-ea"/>
                        <a:cs typeface="+mn-cs"/>
                      </a:defRPr>
                    </a:pPr>
                    <a:r>
                      <a:rPr lang="en-US" dirty="0">
                        <a:solidFill>
                          <a:schemeClr val="tx1"/>
                        </a:solidFill>
                      </a:rPr>
                      <a:t>2</a:t>
                    </a:r>
                    <a:r>
                      <a:rPr lang="en-US" baseline="0" dirty="0">
                        <a:solidFill>
                          <a:schemeClr val="tx1"/>
                        </a:solidFill>
                      </a:rPr>
                      <a:t>
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0" i="0" u="none" strike="noStrike" kern="1200" baseline="0">
                      <a:solidFill>
                        <a:schemeClr val="tx1"/>
                      </a:solidFill>
                      <a:latin typeface="Garamond" panose="02020404030301010803" pitchFamily="18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5-9E10-4A45-8A9C-D87037D32AA6}"/>
                </c:ext>
              </c:extLst>
            </c:dLbl>
            <c:dLbl>
              <c:idx val="3"/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400" b="0" i="0" u="none" strike="noStrike" kern="1200" baseline="0">
                        <a:solidFill>
                          <a:schemeClr val="tx1"/>
                        </a:solidFill>
                        <a:latin typeface="Garamond" panose="02020404030301010803" pitchFamily="18" charset="0"/>
                        <a:ea typeface="+mn-ea"/>
                        <a:cs typeface="+mn-cs"/>
                      </a:defRPr>
                    </a:pPr>
                    <a:r>
                      <a:rPr lang="en-US" dirty="0">
                        <a:solidFill>
                          <a:schemeClr val="tx1"/>
                        </a:solidFill>
                      </a:rPr>
                      <a:t>3</a:t>
                    </a:r>
                    <a:r>
                      <a:rPr lang="en-US" baseline="0" dirty="0">
                        <a:solidFill>
                          <a:schemeClr val="tx1"/>
                        </a:solidFill>
                      </a:rPr>
                      <a:t>
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0" i="0" u="none" strike="noStrike" kern="1200" baseline="0">
                      <a:solidFill>
                        <a:schemeClr val="tx1"/>
                      </a:solidFill>
                      <a:latin typeface="Garamond" panose="02020404030301010803" pitchFamily="18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7-9E10-4A45-8A9C-D87037D32AA6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r>
                      <a:rPr lang="en-US" dirty="0"/>
                      <a:t>4</a:t>
                    </a:r>
                    <a:r>
                      <a:rPr lang="en-US" baseline="0" dirty="0"/>
                      <a:t>
</a:t>
                    </a:r>
                  </a:p>
                </c:rich>
              </c:tx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9-9E10-4A45-8A9C-D87037D32AA6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r>
                      <a:rPr lang="en-US" dirty="0"/>
                      <a:t>5+</a:t>
                    </a:r>
                    <a:r>
                      <a:rPr lang="en-US" baseline="0" dirty="0"/>
                      <a:t>
</a:t>
                    </a:r>
                  </a:p>
                </c:rich>
              </c:tx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B-9E10-4A45-8A9C-D87037D32AA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bg1"/>
                    </a:solidFill>
                    <a:latin typeface="Garamond" panose="02020404030301010803" pitchFamily="18" charset="0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Sheet1!$A$40:$A$45</c:f>
              <c:strCache>
                <c:ptCount val="6"/>
                <c:pt idx="0">
                  <c:v>No one in network</c:v>
                </c:pt>
                <c:pt idx="1">
                  <c:v>One person</c:v>
                </c:pt>
                <c:pt idx="2">
                  <c:v>Two people</c:v>
                </c:pt>
                <c:pt idx="3">
                  <c:v>Three people</c:v>
                </c:pt>
                <c:pt idx="4">
                  <c:v>Four people</c:v>
                </c:pt>
                <c:pt idx="5">
                  <c:v>Five or more people</c:v>
                </c:pt>
              </c:strCache>
            </c:strRef>
          </c:cat>
          <c:val>
            <c:numRef>
              <c:f>Sheet1!$B$40:$B$45</c:f>
              <c:numCache>
                <c:formatCode>General</c:formatCode>
                <c:ptCount val="6"/>
                <c:pt idx="0">
                  <c:v>2.1</c:v>
                </c:pt>
                <c:pt idx="1">
                  <c:v>24.4</c:v>
                </c:pt>
                <c:pt idx="2">
                  <c:v>26.5</c:v>
                </c:pt>
                <c:pt idx="3">
                  <c:v>20.2</c:v>
                </c:pt>
                <c:pt idx="4">
                  <c:v>13.3</c:v>
                </c:pt>
                <c:pt idx="5">
                  <c:v>13.6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9E10-4A45-8A9C-D87037D32AA6}"/>
            </c:ext>
          </c:extLst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  <a:ea typeface="+mn-ea"/>
                <a:cs typeface="+mn-cs"/>
              </a:defRPr>
            </a:pPr>
            <a:r>
              <a:rPr lang="en-US" sz="2400" b="1" dirty="0"/>
              <a:t>Living arrangements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Garamond" panose="02020404030301010803" pitchFamily="18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C3DF-9A48-A35A-87512AC11000}"/>
              </c:ext>
            </c:extLst>
          </c:dPt>
          <c:dPt>
            <c:idx val="1"/>
            <c:bubble3D val="0"/>
            <c:spPr>
              <a:solidFill>
                <a:srgbClr val="92D05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C3DF-9A48-A35A-87512AC11000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9FFF9D46-D5BA-2544-97A1-3A6961660051}" type="CATEGORYNAME">
                      <a:rPr lang="en-US" smtClean="0"/>
                      <a:pPr/>
                      <a:t>[CATEGORY NAME]</a:t>
                    </a:fld>
                    <a:endParaRPr lang="en-US"/>
                  </a:p>
                </c:rich>
              </c:tx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C3DF-9A48-A35A-87512AC11000}"/>
                </c:ext>
              </c:extLst>
            </c:dLbl>
            <c:dLbl>
              <c:idx val="1"/>
              <c:layout>
                <c:manualLayout>
                  <c:x val="0.22781642086410947"/>
                  <c:y val="-0.24078194604109787"/>
                </c:manualLayout>
              </c:layout>
              <c:tx>
                <c:rich>
                  <a:bodyPr/>
                  <a:lstStyle/>
                  <a:p>
                    <a:fld id="{80C80079-FC67-2F41-9272-03A79F5B7F11}" type="CATEGORYNAME">
                      <a:rPr lang="en-US" smtClean="0"/>
                      <a:pPr/>
                      <a:t>[CATEGORY NAME]</a:t>
                    </a:fld>
                    <a:endParaRPr lang="en-US"/>
                  </a:p>
                </c:rich>
              </c:tx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4330793748286891"/>
                      <c:h val="0.31366755280931169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C3DF-9A48-A35A-87512AC1100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bg1"/>
                    </a:solidFill>
                    <a:latin typeface="Garamond" panose="02020404030301010803" pitchFamily="18" charset="0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Sheet1!$A$37:$A$38</c:f>
              <c:strCache>
                <c:ptCount val="2"/>
                <c:pt idx="0">
                  <c:v>Lives alone</c:v>
                </c:pt>
                <c:pt idx="1">
                  <c:v>Lives with others</c:v>
                </c:pt>
              </c:strCache>
            </c:strRef>
          </c:cat>
          <c:val>
            <c:numRef>
              <c:f>Sheet1!$B$37:$B$38</c:f>
              <c:numCache>
                <c:formatCode>General</c:formatCode>
                <c:ptCount val="2"/>
                <c:pt idx="0">
                  <c:v>28</c:v>
                </c:pt>
                <c:pt idx="1">
                  <c:v>72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C3DF-9A48-A35A-87512AC11000}"/>
            </c:ext>
          </c:extLst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Garamond" panose="02020404030301010803" pitchFamily="18" charset="0"/>
        </a:defRPr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  <a:ea typeface="+mn-ea"/>
                <a:cs typeface="+mn-cs"/>
              </a:defRPr>
            </a:pPr>
            <a:r>
              <a:rPr lang="en-US" sz="2400" b="1" dirty="0"/>
              <a:t>Employment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Garamond" panose="02020404030301010803" pitchFamily="18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spPr>
            <a:solidFill>
              <a:schemeClr val="accent2"/>
            </a:solidFill>
          </c:spPr>
          <c:dPt>
            <c:idx val="0"/>
            <c:bubble3D val="0"/>
            <c:spPr>
              <a:solidFill>
                <a:srgbClr val="92D05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5A25-FC46-8F0D-4A15B9CFE7C9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5A25-FC46-8F0D-4A15B9CFE7C9}"/>
              </c:ext>
            </c:extLst>
          </c:dPt>
          <c:dLbls>
            <c:dLbl>
              <c:idx val="0"/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400" b="1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Garamond" panose="02020404030301010803" pitchFamily="18" charset="0"/>
                        <a:ea typeface="+mn-ea"/>
                        <a:cs typeface="+mn-cs"/>
                      </a:defRPr>
                    </a:pPr>
                    <a:fld id="{DC106C92-22AE-A349-BA0E-9378DA5EF304}" type="CATEGORYNAME">
                      <a:rPr lang="en-US" smtClean="0"/>
                      <a:pPr>
                        <a:defRPr sz="1400" b="1"/>
                      </a:pPr>
                      <a:t>[CATEGORY NAME]</a:t>
                    </a:fld>
                    <a:endParaRPr 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400" b="1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Garamond" panose="02020404030301010803" pitchFamily="18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723152424168514"/>
                      <c:h val="0.15046419503866024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5A25-FC46-8F0D-4A15B9CFE7C9}"/>
                </c:ext>
              </c:extLst>
            </c:dLbl>
            <c:dLbl>
              <c:idx val="1"/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400" b="1" i="0" u="none" strike="noStrike" kern="1200" baseline="0">
                        <a:solidFill>
                          <a:schemeClr val="bg1"/>
                        </a:solidFill>
                        <a:latin typeface="Garamond" panose="02020404030301010803" pitchFamily="18" charset="0"/>
                        <a:ea typeface="+mn-ea"/>
                        <a:cs typeface="+mn-cs"/>
                      </a:defRPr>
                    </a:pPr>
                    <a:fld id="{C58055F6-BDC2-F540-826C-7C95F6288FFE}" type="CATEGORYNAME">
                      <a:rPr lang="en-US" smtClean="0"/>
                      <a:pPr>
                        <a:defRPr sz="1400" b="1">
                          <a:solidFill>
                            <a:schemeClr val="bg1"/>
                          </a:solidFill>
                        </a:defRPr>
                      </a:pPr>
                      <a:t>[CATEGORY NAME]</a:t>
                    </a:fld>
                    <a:endParaRPr 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1" i="0" u="none" strike="noStrike" kern="1200" baseline="0">
                      <a:solidFill>
                        <a:schemeClr val="bg1"/>
                      </a:solidFill>
                      <a:latin typeface="Garamond" panose="02020404030301010803" pitchFamily="18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5A25-FC46-8F0D-4A15B9CFE7C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Garamond" panose="02020404030301010803" pitchFamily="18" charset="0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Sheet1!$A$28:$A$29</c:f>
              <c:strCache>
                <c:ptCount val="2"/>
                <c:pt idx="0">
                  <c:v>Working</c:v>
                </c:pt>
                <c:pt idx="1">
                  <c:v>Retired</c:v>
                </c:pt>
              </c:strCache>
            </c:strRef>
          </c:cat>
          <c:val>
            <c:numRef>
              <c:f>Sheet1!$B$28:$B$29</c:f>
              <c:numCache>
                <c:formatCode>General</c:formatCode>
                <c:ptCount val="2"/>
                <c:pt idx="0">
                  <c:v>12.9</c:v>
                </c:pt>
                <c:pt idx="1">
                  <c:v>87.1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5A25-FC46-8F0D-4A15B9CFE7C9}"/>
            </c:ext>
          </c:extLst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Garamond" panose="02020404030301010803" pitchFamily="18" charset="0"/>
        </a:defRPr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  <a:ea typeface="+mn-ea"/>
                <a:cs typeface="+mn-cs"/>
              </a:defRPr>
            </a:pPr>
            <a:r>
              <a:rPr lang="en-US" sz="2400" b="1" dirty="0"/>
              <a:t>Frequency of feeling lonely </a:t>
            </a:r>
          </a:p>
          <a:p>
            <a:pPr>
              <a:defRPr sz="2400" b="1"/>
            </a:pPr>
            <a:r>
              <a:rPr lang="en-US" sz="2400" b="1" dirty="0"/>
              <a:t>before Covid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Garamond" panose="02020404030301010803" pitchFamily="18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2139272353476962"/>
          <c:y val="0.21288614402735073"/>
          <c:w val="0.56076382302253314"/>
          <c:h val="0.69394982798610283"/>
        </c:manualLayout>
      </c:layout>
      <c:pieChart>
        <c:varyColors val="1"/>
        <c:ser>
          <c:idx val="0"/>
          <c:order val="0"/>
          <c:dPt>
            <c:idx val="0"/>
            <c:bubble3D val="0"/>
            <c:spPr>
              <a:solidFill>
                <a:srgbClr val="FFC0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E616-421B-B42C-DBD21F27553D}"/>
              </c:ext>
            </c:extLst>
          </c:dPt>
          <c:dPt>
            <c:idx val="1"/>
            <c:bubble3D val="0"/>
            <c:spPr>
              <a:solidFill>
                <a:srgbClr val="FFFF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E616-421B-B42C-DBD21F27553D}"/>
              </c:ext>
            </c:extLst>
          </c:dPt>
          <c:dPt>
            <c:idx val="2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E616-421B-B42C-DBD21F27553D}"/>
              </c:ext>
            </c:extLst>
          </c:dPt>
          <c:dPt>
            <c:idx val="3"/>
            <c:bubble3D val="0"/>
            <c:spPr>
              <a:solidFill>
                <a:srgbClr val="FF00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E616-421B-B42C-DBD21F27553D}"/>
              </c:ext>
            </c:extLst>
          </c:dPt>
          <c:dLbls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0" i="0" u="none" strike="noStrike" kern="1200" baseline="0">
                      <a:solidFill>
                        <a:schemeClr val="bg1"/>
                      </a:solidFill>
                      <a:latin typeface="Garamond" panose="02020404030301010803" pitchFamily="18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5-E616-421B-B42C-DBD21F27553D}"/>
                </c:ext>
              </c:extLst>
            </c:dLbl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0" i="0" u="none" strike="noStrike" kern="1200" baseline="0">
                      <a:solidFill>
                        <a:schemeClr val="bg1"/>
                      </a:solidFill>
                      <a:latin typeface="Garamond" panose="02020404030301010803" pitchFamily="18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7-E616-421B-B42C-DBD21F27553D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tx1"/>
                    </a:solidFill>
                    <a:latin typeface="Garamond" panose="02020404030301010803" pitchFamily="18" charset="0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Sheet1!$A$12:$A$15</c:f>
              <c:strCache>
                <c:ptCount val="4"/>
                <c:pt idx="0">
                  <c:v>Never</c:v>
                </c:pt>
                <c:pt idx="1">
                  <c:v>Rarely</c:v>
                </c:pt>
                <c:pt idx="2">
                  <c:v>Some days</c:v>
                </c:pt>
                <c:pt idx="3">
                  <c:v>Most days</c:v>
                </c:pt>
              </c:strCache>
            </c:strRef>
          </c:cat>
          <c:val>
            <c:numRef>
              <c:f>Sheet1!$B$12:$B$15</c:f>
              <c:numCache>
                <c:formatCode>General</c:formatCode>
                <c:ptCount val="4"/>
                <c:pt idx="0">
                  <c:v>30.9</c:v>
                </c:pt>
                <c:pt idx="1">
                  <c:v>34.4</c:v>
                </c:pt>
                <c:pt idx="2">
                  <c:v>26.4</c:v>
                </c:pt>
                <c:pt idx="3">
                  <c:v>8.3000000000000007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E616-421B-B42C-DBD21F27553D}"/>
            </c:ext>
          </c:extLst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Garamond" panose="02020404030301010803" pitchFamily="18" charset="0"/>
        </a:defRPr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  <a:ea typeface="+mn-ea"/>
                <a:cs typeface="+mn-cs"/>
              </a:defRPr>
            </a:pPr>
            <a:r>
              <a:rPr lang="en-US" sz="2400" b="1" dirty="0"/>
              <a:t>Change in loneliness during Covid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Garamond" panose="02020404030301010803" pitchFamily="18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8237-461C-B3A5-833B19480B94}"/>
              </c:ext>
            </c:extLst>
          </c:dPt>
          <c:dPt>
            <c:idx val="1"/>
            <c:bubble3D val="0"/>
            <c:spPr>
              <a:solidFill>
                <a:srgbClr val="FFC0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8237-461C-B3A5-833B19480B94}"/>
              </c:ext>
            </c:extLst>
          </c:dPt>
          <c:dPt>
            <c:idx val="2"/>
            <c:bubble3D val="0"/>
            <c:spPr>
              <a:solidFill>
                <a:srgbClr val="FF00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8237-461C-B3A5-833B19480B94}"/>
              </c:ext>
            </c:extLst>
          </c:dPt>
          <c:dLbls>
            <c:dLbl>
              <c:idx val="0"/>
              <c:layout>
                <c:manualLayout>
                  <c:x val="0.3116999331592018"/>
                  <c:y val="6.0384116434393821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400" b="0" i="0" u="none" strike="noStrike" kern="1200" baseline="0">
                      <a:solidFill>
                        <a:schemeClr val="tx1"/>
                      </a:solidFill>
                      <a:latin typeface="Garamond" panose="02020404030301010803" pitchFamily="18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3220293549501125"/>
                      <c:h val="0.11193792207733128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8237-461C-B3A5-833B19480B94}"/>
                </c:ext>
              </c:extLst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0" i="0" u="none" strike="noStrike" kern="1200" baseline="0">
                      <a:solidFill>
                        <a:schemeClr val="bg1"/>
                      </a:solidFill>
                      <a:latin typeface="Garamond" panose="02020404030301010803" pitchFamily="18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5-8237-461C-B3A5-833B19480B9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tx1"/>
                    </a:solidFill>
                    <a:latin typeface="Garamond" panose="02020404030301010803" pitchFamily="18" charset="0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Sheet1!$A$22:$A$24</c:f>
              <c:strCache>
                <c:ptCount val="3"/>
                <c:pt idx="0">
                  <c:v>Less lonely</c:v>
                </c:pt>
                <c:pt idx="1">
                  <c:v>About the same</c:v>
                </c:pt>
                <c:pt idx="2">
                  <c:v>Lonelier</c:v>
                </c:pt>
              </c:strCache>
            </c:strRef>
          </c:cat>
          <c:val>
            <c:numRef>
              <c:f>Sheet1!$B$22:$B$24</c:f>
              <c:numCache>
                <c:formatCode>General</c:formatCode>
                <c:ptCount val="3"/>
                <c:pt idx="0">
                  <c:v>2.9</c:v>
                </c:pt>
                <c:pt idx="1">
                  <c:v>74.599999999999994</c:v>
                </c:pt>
                <c:pt idx="2">
                  <c:v>22.5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8237-461C-B3A5-833B19480B94}"/>
            </c:ext>
          </c:extLst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Garamond" panose="02020404030301010803" pitchFamily="18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svg"/><Relationship Id="rId3" Type="http://schemas.openxmlformats.org/officeDocument/2006/relationships/image" Target="../media/image7.png"/><Relationship Id="rId7" Type="http://schemas.openxmlformats.org/officeDocument/2006/relationships/image" Target="../media/image11.svg"/><Relationship Id="rId12" Type="http://schemas.openxmlformats.org/officeDocument/2006/relationships/image" Target="../media/image16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png"/><Relationship Id="rId11" Type="http://schemas.openxmlformats.org/officeDocument/2006/relationships/image" Target="../media/image15.svg"/><Relationship Id="rId5" Type="http://schemas.openxmlformats.org/officeDocument/2006/relationships/image" Target="../media/image9.svg"/><Relationship Id="rId15" Type="http://schemas.microsoft.com/office/2007/relationships/hdphoto" Target="../media/hdphoto1.wdp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svg"/><Relationship Id="rId14" Type="http://schemas.openxmlformats.org/officeDocument/2006/relationships/image" Target="../media/image18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svg"/><Relationship Id="rId3" Type="http://schemas.openxmlformats.org/officeDocument/2006/relationships/image" Target="../media/image7.png"/><Relationship Id="rId7" Type="http://schemas.openxmlformats.org/officeDocument/2006/relationships/image" Target="../media/image11.svg"/><Relationship Id="rId12" Type="http://schemas.openxmlformats.org/officeDocument/2006/relationships/image" Target="../media/image16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png"/><Relationship Id="rId11" Type="http://schemas.openxmlformats.org/officeDocument/2006/relationships/image" Target="../media/image15.svg"/><Relationship Id="rId5" Type="http://schemas.openxmlformats.org/officeDocument/2006/relationships/image" Target="../media/image9.svg"/><Relationship Id="rId15" Type="http://schemas.microsoft.com/office/2007/relationships/hdphoto" Target="../media/hdphoto1.wdp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svg"/><Relationship Id="rId14" Type="http://schemas.openxmlformats.org/officeDocument/2006/relationships/image" Target="../media/image18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436EE45-9987-4CC9-B889-2333D9DDADE7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41BF49DF-4F2B-475D-9518-0BD57335D4CC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GB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RACE/ETHNICITY</a:t>
          </a:r>
          <a:endParaRPr lang="en-US" sz="2000" dirty="0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124744C8-D320-4386-8507-832A432E674F}" type="parTrans" cxnId="{50F6FD9C-0687-4E8A-8A0A-F28D2C71EFCD}">
      <dgm:prSet/>
      <dgm:spPr/>
      <dgm:t>
        <a:bodyPr/>
        <a:lstStyle/>
        <a:p>
          <a:endParaRPr lang="en-US" sz="2000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56AD2373-2F92-4DF6-81A1-300663D58E27}" type="sibTrans" cxnId="{50F6FD9C-0687-4E8A-8A0A-F28D2C71EFCD}">
      <dgm:prSet/>
      <dgm:spPr/>
      <dgm:t>
        <a:bodyPr/>
        <a:lstStyle/>
        <a:p>
          <a:endParaRPr lang="en-US" sz="2000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99AACEF6-0CC2-4371-8183-58EBD8F0EA89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GB" sz="200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GENDER</a:t>
          </a:r>
          <a:endParaRPr lang="en-US" sz="2000" dirty="0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D29158D6-B485-46FB-A0A2-130CFD218D82}" type="parTrans" cxnId="{379F3306-87C8-410B-89EE-174965F00C24}">
      <dgm:prSet/>
      <dgm:spPr/>
      <dgm:t>
        <a:bodyPr/>
        <a:lstStyle/>
        <a:p>
          <a:endParaRPr lang="en-US" sz="2000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E3BB3DEE-EF75-4094-936F-73D20DFDA5A9}" type="sibTrans" cxnId="{379F3306-87C8-410B-89EE-174965F00C24}">
      <dgm:prSet/>
      <dgm:spPr/>
      <dgm:t>
        <a:bodyPr/>
        <a:lstStyle/>
        <a:p>
          <a:endParaRPr lang="en-US" sz="2000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8C3928DC-C032-44E4-944F-5DCED0B6D4C5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GB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EDUCATIONAL ATTAINMENT</a:t>
          </a:r>
          <a:endParaRPr lang="en-US" sz="2000" dirty="0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3C7E7049-9581-43FA-9FD0-A55A4BD31C87}" type="parTrans" cxnId="{61696AEE-679E-4D12-9D45-350716B73168}">
      <dgm:prSet/>
      <dgm:spPr/>
      <dgm:t>
        <a:bodyPr/>
        <a:lstStyle/>
        <a:p>
          <a:endParaRPr lang="en-US" sz="2000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A380F918-D2AC-4635-BBB0-AFFDC0A3760F}" type="sibTrans" cxnId="{61696AEE-679E-4D12-9D45-350716B73168}">
      <dgm:prSet/>
      <dgm:spPr/>
      <dgm:t>
        <a:bodyPr/>
        <a:lstStyle/>
        <a:p>
          <a:endParaRPr lang="en-US" sz="2000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BB192235-19CD-4DBA-B668-A921195459C6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AGE</a:t>
          </a:r>
        </a:p>
      </dgm:t>
    </dgm:pt>
    <dgm:pt modelId="{02090139-9B5D-4ABC-A380-12999685E97F}" type="parTrans" cxnId="{F72CBE7B-5A74-46B7-8899-9F4B372EDFE2}">
      <dgm:prSet/>
      <dgm:spPr/>
      <dgm:t>
        <a:bodyPr/>
        <a:lstStyle/>
        <a:p>
          <a:endParaRPr lang="en-US" sz="2000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2A3F1609-5BD4-4C29-9251-1E19F04A706E}" type="sibTrans" cxnId="{F72CBE7B-5A74-46B7-8899-9F4B372EDFE2}">
      <dgm:prSet/>
      <dgm:spPr/>
      <dgm:t>
        <a:bodyPr/>
        <a:lstStyle/>
        <a:p>
          <a:endParaRPr lang="en-US" sz="2000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31B8E049-D006-4C47-A09C-422222F630F4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GB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Partnership</a:t>
          </a:r>
          <a:endParaRPr lang="en-US" sz="2000" dirty="0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485CA7E5-087E-45A2-90CF-D3FA650C003F}" type="parTrans" cxnId="{77E344D9-9EB6-4EDB-AA04-A352A8D0A47A}">
      <dgm:prSet/>
      <dgm:spPr/>
      <dgm:t>
        <a:bodyPr/>
        <a:lstStyle/>
        <a:p>
          <a:endParaRPr lang="en-US" sz="2000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60FA313E-198E-4DD7-9B5F-AEDAE619A361}" type="sibTrans" cxnId="{77E344D9-9EB6-4EDB-AA04-A352A8D0A47A}">
      <dgm:prSet/>
      <dgm:spPr/>
      <dgm:t>
        <a:bodyPr/>
        <a:lstStyle/>
        <a:p>
          <a:endParaRPr lang="en-US" sz="2000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122B0707-FCD3-43A3-AA02-4FDA05044CE7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GB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confidantes</a:t>
          </a:r>
        </a:p>
      </dgm:t>
    </dgm:pt>
    <dgm:pt modelId="{DECE1DE7-EE39-4CE2-BA32-DDAB98DAE9B1}" type="parTrans" cxnId="{03098F9A-944C-4D57-B468-0248089C8586}">
      <dgm:prSet/>
      <dgm:spPr/>
      <dgm:t>
        <a:bodyPr/>
        <a:lstStyle/>
        <a:p>
          <a:endParaRPr lang="en-GB" sz="2000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ABF1610B-87B4-403A-B3ED-B01BD5585783}" type="sibTrans" cxnId="{03098F9A-944C-4D57-B468-0248089C8586}">
      <dgm:prSet/>
      <dgm:spPr/>
      <dgm:t>
        <a:bodyPr/>
        <a:lstStyle/>
        <a:p>
          <a:endParaRPr lang="en-GB" sz="2000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EF450E19-0267-4B73-A685-770C9689F11E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GB" dirty="0"/>
            <a:t>LONELINESS</a:t>
          </a:r>
        </a:p>
      </dgm:t>
    </dgm:pt>
    <dgm:pt modelId="{96C0B97F-C580-4DA4-8966-BA40AF08CB83}" type="parTrans" cxnId="{BFA4F55C-211D-48B1-A17B-30906CDCE454}">
      <dgm:prSet/>
      <dgm:spPr/>
      <dgm:t>
        <a:bodyPr/>
        <a:lstStyle/>
        <a:p>
          <a:endParaRPr lang="en-GB"/>
        </a:p>
      </dgm:t>
    </dgm:pt>
    <dgm:pt modelId="{0E867EE8-BC2E-4524-86A7-90E346EAFF15}" type="sibTrans" cxnId="{BFA4F55C-211D-48B1-A17B-30906CDCE454}">
      <dgm:prSet/>
      <dgm:spPr/>
      <dgm:t>
        <a:bodyPr/>
        <a:lstStyle/>
        <a:p>
          <a:endParaRPr lang="en-GB"/>
        </a:p>
      </dgm:t>
    </dgm:pt>
    <dgm:pt modelId="{79243937-EBC3-4C4C-9573-858EEFBF583F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GB" dirty="0"/>
            <a:t>Social Isolation Index</a:t>
          </a:r>
        </a:p>
      </dgm:t>
    </dgm:pt>
    <dgm:pt modelId="{1C6708B6-D7D5-411A-BD06-BBCE32E283C1}" type="parTrans" cxnId="{F0AE6C49-8418-4DF6-B9E4-842174BCCCD4}">
      <dgm:prSet/>
      <dgm:spPr/>
      <dgm:t>
        <a:bodyPr/>
        <a:lstStyle/>
        <a:p>
          <a:endParaRPr lang="en-GB"/>
        </a:p>
      </dgm:t>
    </dgm:pt>
    <dgm:pt modelId="{24962247-D5E4-4E41-B8F7-DD35AF340579}" type="sibTrans" cxnId="{F0AE6C49-8418-4DF6-B9E4-842174BCCCD4}">
      <dgm:prSet/>
      <dgm:spPr/>
      <dgm:t>
        <a:bodyPr/>
        <a:lstStyle/>
        <a:p>
          <a:endParaRPr lang="en-GB"/>
        </a:p>
      </dgm:t>
    </dgm:pt>
    <dgm:pt modelId="{91704BF3-5F8C-45E7-83E1-C433E37088D5}" type="pres">
      <dgm:prSet presAssocID="{8436EE45-9987-4CC9-B889-2333D9DDADE7}" presName="root" presStyleCnt="0">
        <dgm:presLayoutVars>
          <dgm:dir/>
          <dgm:resizeHandles val="exact"/>
        </dgm:presLayoutVars>
      </dgm:prSet>
      <dgm:spPr/>
    </dgm:pt>
    <dgm:pt modelId="{0E883D89-479B-40DB-9066-1EDC1C350071}" type="pres">
      <dgm:prSet presAssocID="{41BF49DF-4F2B-475D-9518-0BD57335D4CC}" presName="compNode" presStyleCnt="0"/>
      <dgm:spPr/>
    </dgm:pt>
    <dgm:pt modelId="{73C67BE0-08DD-494B-AC6C-E028341AD8CB}" type="pres">
      <dgm:prSet presAssocID="{41BF49DF-4F2B-475D-9518-0BD57335D4CC}" presName="iconBgRect" presStyleLbl="bgShp" presStyleIdx="0" presStyleCnt="8"/>
      <dgm:spPr>
        <a:solidFill>
          <a:srgbClr val="FF0000"/>
        </a:solidFill>
      </dgm:spPr>
    </dgm:pt>
    <dgm:pt modelId="{87EB922D-DEFB-40E3-A410-81B23AE24E14}" type="pres">
      <dgm:prSet presAssocID="{41BF49DF-4F2B-475D-9518-0BD57335D4CC}" presName="iconRect" presStyleLbl="node1" presStyleIdx="0" presStyleCnt="8"/>
      <dgm:spPr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</dgm:pt>
    <dgm:pt modelId="{1AE67C16-D6A6-4F09-A21C-34C6E24F4924}" type="pres">
      <dgm:prSet presAssocID="{41BF49DF-4F2B-475D-9518-0BD57335D4CC}" presName="spaceRect" presStyleCnt="0"/>
      <dgm:spPr/>
    </dgm:pt>
    <dgm:pt modelId="{179D8E68-BBAC-4521-8C63-DB5FEDE517B7}" type="pres">
      <dgm:prSet presAssocID="{41BF49DF-4F2B-475D-9518-0BD57335D4CC}" presName="textRect" presStyleLbl="revTx" presStyleIdx="0" presStyleCnt="8" custScaleX="123129">
        <dgm:presLayoutVars>
          <dgm:chMax val="1"/>
          <dgm:chPref val="1"/>
        </dgm:presLayoutVars>
      </dgm:prSet>
      <dgm:spPr/>
    </dgm:pt>
    <dgm:pt modelId="{09864B26-DA3A-4176-873E-DA3C3FE38179}" type="pres">
      <dgm:prSet presAssocID="{56AD2373-2F92-4DF6-81A1-300663D58E27}" presName="sibTrans" presStyleCnt="0"/>
      <dgm:spPr/>
    </dgm:pt>
    <dgm:pt modelId="{069AEE1A-9BF8-499C-8702-128DC84EBDFB}" type="pres">
      <dgm:prSet presAssocID="{99AACEF6-0CC2-4371-8183-58EBD8F0EA89}" presName="compNode" presStyleCnt="0"/>
      <dgm:spPr/>
    </dgm:pt>
    <dgm:pt modelId="{8ED92B95-FC6C-40B4-B43C-66CF684661C0}" type="pres">
      <dgm:prSet presAssocID="{99AACEF6-0CC2-4371-8183-58EBD8F0EA89}" presName="iconBgRect" presStyleLbl="bgShp" presStyleIdx="1" presStyleCnt="8"/>
      <dgm:spPr>
        <a:solidFill>
          <a:srgbClr val="7030A0"/>
        </a:solidFill>
      </dgm:spPr>
    </dgm:pt>
    <dgm:pt modelId="{62F67F85-A043-42C8-B651-8F941654BBC3}" type="pres">
      <dgm:prSet presAssocID="{99AACEF6-0CC2-4371-8183-58EBD8F0EA89}" presName="iconRect" presStyleLbl="node1" presStyleIdx="1" presStyleCnt="8"/>
      <dgm:spPr>
        <a:blipFill rotWithShape="1">
          <a:blip xmlns:r="http://schemas.openxmlformats.org/officeDocument/2006/relationships" r:embed="rId3">
            <a:duotone>
              <a:schemeClr val="bg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bg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</a:blip>
          <a:srcRect/>
          <a:stretch>
            <a:fillRect/>
          </a:stretch>
        </a:blipFill>
        <a:ln>
          <a:noFill/>
        </a:ln>
      </dgm:spPr>
    </dgm:pt>
    <dgm:pt modelId="{EBD85D01-ECAD-421A-931C-0EFB95E89D82}" type="pres">
      <dgm:prSet presAssocID="{99AACEF6-0CC2-4371-8183-58EBD8F0EA89}" presName="spaceRect" presStyleCnt="0"/>
      <dgm:spPr/>
    </dgm:pt>
    <dgm:pt modelId="{6737C9CB-12EC-4856-AC86-22D29C8D82B5}" type="pres">
      <dgm:prSet presAssocID="{99AACEF6-0CC2-4371-8183-58EBD8F0EA89}" presName="textRect" presStyleLbl="revTx" presStyleIdx="1" presStyleCnt="8">
        <dgm:presLayoutVars>
          <dgm:chMax val="1"/>
          <dgm:chPref val="1"/>
        </dgm:presLayoutVars>
      </dgm:prSet>
      <dgm:spPr/>
    </dgm:pt>
    <dgm:pt modelId="{A2765572-F29C-4E55-988C-6526EA1BD017}" type="pres">
      <dgm:prSet presAssocID="{E3BB3DEE-EF75-4094-936F-73D20DFDA5A9}" presName="sibTrans" presStyleCnt="0"/>
      <dgm:spPr/>
    </dgm:pt>
    <dgm:pt modelId="{45505E79-55E9-4F45-BBE0-327C24E9BBAF}" type="pres">
      <dgm:prSet presAssocID="{8C3928DC-C032-44E4-944F-5DCED0B6D4C5}" presName="compNode" presStyleCnt="0"/>
      <dgm:spPr/>
    </dgm:pt>
    <dgm:pt modelId="{888B584D-7BD7-4467-895F-BF2E477299B8}" type="pres">
      <dgm:prSet presAssocID="{8C3928DC-C032-44E4-944F-5DCED0B6D4C5}" presName="iconBgRect" presStyleLbl="bgShp" presStyleIdx="2" presStyleCnt="8"/>
      <dgm:spPr>
        <a:solidFill>
          <a:srgbClr val="03519B"/>
        </a:solidFill>
      </dgm:spPr>
    </dgm:pt>
    <dgm:pt modelId="{A6D667C6-50FD-405E-B7E8-A1B3E1F23D9B}" type="pres">
      <dgm:prSet presAssocID="{8C3928DC-C032-44E4-944F-5DCED0B6D4C5}" presName="iconRect" presStyleLbl="node1" presStyleIdx="2" presStyleCnt="8"/>
      <dgm:spPr>
        <a:blipFill rotWithShape="1"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omanShrugging"/>
        </a:ext>
      </dgm:extLst>
    </dgm:pt>
    <dgm:pt modelId="{CB670D5A-2883-4539-AB8D-61B9750B3299}" type="pres">
      <dgm:prSet presAssocID="{8C3928DC-C032-44E4-944F-5DCED0B6D4C5}" presName="spaceRect" presStyleCnt="0"/>
      <dgm:spPr/>
    </dgm:pt>
    <dgm:pt modelId="{63979842-5DEA-4254-B17E-485BBCE5409D}" type="pres">
      <dgm:prSet presAssocID="{8C3928DC-C032-44E4-944F-5DCED0B6D4C5}" presName="textRect" presStyleLbl="revTx" presStyleIdx="2" presStyleCnt="8">
        <dgm:presLayoutVars>
          <dgm:chMax val="1"/>
          <dgm:chPref val="1"/>
        </dgm:presLayoutVars>
      </dgm:prSet>
      <dgm:spPr/>
    </dgm:pt>
    <dgm:pt modelId="{C4922F38-1A41-46BC-B9C7-1ACFE09525D8}" type="pres">
      <dgm:prSet presAssocID="{A380F918-D2AC-4635-BBB0-AFFDC0A3760F}" presName="sibTrans" presStyleCnt="0"/>
      <dgm:spPr/>
    </dgm:pt>
    <dgm:pt modelId="{534FA74E-EB31-40E6-BE51-62915F5673CE}" type="pres">
      <dgm:prSet presAssocID="{BB192235-19CD-4DBA-B668-A921195459C6}" presName="compNode" presStyleCnt="0"/>
      <dgm:spPr/>
    </dgm:pt>
    <dgm:pt modelId="{EF10F9CF-9DAF-4221-A166-F2AF738C9237}" type="pres">
      <dgm:prSet presAssocID="{BB192235-19CD-4DBA-B668-A921195459C6}" presName="iconBgRect" presStyleLbl="bgShp" presStyleIdx="3" presStyleCnt="8"/>
      <dgm:spPr/>
    </dgm:pt>
    <dgm:pt modelId="{26096010-1CF2-4B34-959F-2EC6A41B002B}" type="pres">
      <dgm:prSet presAssocID="{BB192235-19CD-4DBA-B668-A921195459C6}" presName="iconRect" presStyleLbl="node1" presStyleIdx="3" presStyleCnt="8"/>
      <dgm:spPr>
        <a:blipFill rotWithShape="1"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a:blipFill>
        <a:ln>
          <a:noFill/>
        </a:ln>
      </dgm:spPr>
    </dgm:pt>
    <dgm:pt modelId="{D0ACD249-E123-4793-B4DB-E0F8516138AE}" type="pres">
      <dgm:prSet presAssocID="{BB192235-19CD-4DBA-B668-A921195459C6}" presName="spaceRect" presStyleCnt="0"/>
      <dgm:spPr/>
    </dgm:pt>
    <dgm:pt modelId="{7CBDBD41-9F94-4C1F-AB14-AE09F7BFF715}" type="pres">
      <dgm:prSet presAssocID="{BB192235-19CD-4DBA-B668-A921195459C6}" presName="textRect" presStyleLbl="revTx" presStyleIdx="3" presStyleCnt="8">
        <dgm:presLayoutVars>
          <dgm:chMax val="1"/>
          <dgm:chPref val="1"/>
        </dgm:presLayoutVars>
      </dgm:prSet>
      <dgm:spPr/>
    </dgm:pt>
    <dgm:pt modelId="{E59F86FA-9481-4ABB-8C26-BB3B232E9BA9}" type="pres">
      <dgm:prSet presAssocID="{2A3F1609-5BD4-4C29-9251-1E19F04A706E}" presName="sibTrans" presStyleCnt="0"/>
      <dgm:spPr/>
    </dgm:pt>
    <dgm:pt modelId="{8BF231D7-2D1D-47FF-9908-72F0310E7A3C}" type="pres">
      <dgm:prSet presAssocID="{31B8E049-D006-4C47-A09C-422222F630F4}" presName="compNode" presStyleCnt="0"/>
      <dgm:spPr/>
    </dgm:pt>
    <dgm:pt modelId="{2646B545-47C0-498E-99BE-909BFD812F9A}" type="pres">
      <dgm:prSet presAssocID="{31B8E049-D006-4C47-A09C-422222F630F4}" presName="iconBgRect" presStyleLbl="bgShp" presStyleIdx="4" presStyleCnt="8" custLinFactNeighborX="4373"/>
      <dgm:spPr>
        <a:solidFill>
          <a:srgbClr val="F40CDE"/>
        </a:solidFill>
      </dgm:spPr>
    </dgm:pt>
    <dgm:pt modelId="{ECD25B6E-C8F6-4791-AF20-F561FC38B24F}" type="pres">
      <dgm:prSet presAssocID="{31B8E049-D006-4C47-A09C-422222F630F4}" presName="iconRect" presStyleLbl="node1" presStyleIdx="4" presStyleCnt="8"/>
      <dgm:spPr>
        <a:blipFill rotWithShape="1">
          <a:blip xmlns:r="http://schemas.openxmlformats.org/officeDocument/2006/relationships"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andshake"/>
        </a:ext>
      </dgm:extLst>
    </dgm:pt>
    <dgm:pt modelId="{9E1CBD42-F770-4D22-9BB6-AE0D01C7B268}" type="pres">
      <dgm:prSet presAssocID="{31B8E049-D006-4C47-A09C-422222F630F4}" presName="spaceRect" presStyleCnt="0"/>
      <dgm:spPr/>
    </dgm:pt>
    <dgm:pt modelId="{F0480024-AE57-4A5C-BEBE-D19D428CEE90}" type="pres">
      <dgm:prSet presAssocID="{31B8E049-D006-4C47-A09C-422222F630F4}" presName="textRect" presStyleLbl="revTx" presStyleIdx="4" presStyleCnt="8">
        <dgm:presLayoutVars>
          <dgm:chMax val="1"/>
          <dgm:chPref val="1"/>
        </dgm:presLayoutVars>
      </dgm:prSet>
      <dgm:spPr/>
    </dgm:pt>
    <dgm:pt modelId="{652F9FF9-A542-4CC1-915B-765566355DFC}" type="pres">
      <dgm:prSet presAssocID="{60FA313E-198E-4DD7-9B5F-AEDAE619A361}" presName="sibTrans" presStyleCnt="0"/>
      <dgm:spPr/>
    </dgm:pt>
    <dgm:pt modelId="{DFFC16AF-D085-4E29-9A48-C22D904BF6D1}" type="pres">
      <dgm:prSet presAssocID="{122B0707-FCD3-43A3-AA02-4FDA05044CE7}" presName="compNode" presStyleCnt="0"/>
      <dgm:spPr/>
    </dgm:pt>
    <dgm:pt modelId="{7780CDF1-256B-48C3-8750-E4BDD180ACF7}" type="pres">
      <dgm:prSet presAssocID="{122B0707-FCD3-43A3-AA02-4FDA05044CE7}" presName="iconBgRect" presStyleLbl="bgShp" presStyleIdx="5" presStyleCnt="8"/>
      <dgm:spPr>
        <a:solidFill>
          <a:schemeClr val="accent6">
            <a:lumMod val="75000"/>
          </a:schemeClr>
        </a:solidFill>
      </dgm:spPr>
    </dgm:pt>
    <dgm:pt modelId="{BFF19710-AC1E-4C93-87EF-0C8C46055781}" type="pres">
      <dgm:prSet presAssocID="{122B0707-FCD3-43A3-AA02-4FDA05044CE7}" presName="iconRect" presStyleLbl="node1" presStyleIdx="5" presStyleCnt="8"/>
      <dgm:spPr>
        <a:blipFill>
          <a:blip xmlns:r="http://schemas.openxmlformats.org/officeDocument/2006/relationships"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ocial network outline"/>
        </a:ext>
      </dgm:extLst>
    </dgm:pt>
    <dgm:pt modelId="{AFEAF910-F0EB-4EAD-871B-89EC40C84009}" type="pres">
      <dgm:prSet presAssocID="{122B0707-FCD3-43A3-AA02-4FDA05044CE7}" presName="spaceRect" presStyleCnt="0"/>
      <dgm:spPr/>
    </dgm:pt>
    <dgm:pt modelId="{6B1E9E45-69D0-4EBD-ABA0-4DE422ACDB4C}" type="pres">
      <dgm:prSet presAssocID="{122B0707-FCD3-43A3-AA02-4FDA05044CE7}" presName="textRect" presStyleLbl="revTx" presStyleIdx="5" presStyleCnt="8">
        <dgm:presLayoutVars>
          <dgm:chMax val="1"/>
          <dgm:chPref val="1"/>
        </dgm:presLayoutVars>
      </dgm:prSet>
      <dgm:spPr/>
    </dgm:pt>
    <dgm:pt modelId="{7C282511-7DA2-4E24-8DE8-FA1C4851D478}" type="pres">
      <dgm:prSet presAssocID="{ABF1610B-87B4-403A-B3ED-B01BD5585783}" presName="sibTrans" presStyleCnt="0"/>
      <dgm:spPr/>
    </dgm:pt>
    <dgm:pt modelId="{9901460F-2FE1-4FF1-9AF7-B06062A1464E}" type="pres">
      <dgm:prSet presAssocID="{79243937-EBC3-4C4C-9573-858EEFBF583F}" presName="compNode" presStyleCnt="0"/>
      <dgm:spPr/>
    </dgm:pt>
    <dgm:pt modelId="{636F042B-D0EA-4158-9AC5-D47C0ECCB3F0}" type="pres">
      <dgm:prSet presAssocID="{79243937-EBC3-4C4C-9573-858EEFBF583F}" presName="iconBgRect" presStyleLbl="bgShp" presStyleIdx="6" presStyleCnt="8"/>
      <dgm:spPr/>
    </dgm:pt>
    <dgm:pt modelId="{382DC08D-8F84-4F70-ACF8-60B12C0917BE}" type="pres">
      <dgm:prSet presAssocID="{79243937-EBC3-4C4C-9573-858EEFBF583F}" presName="iconRect" presStyleLbl="node1" presStyleIdx="6" presStyleCnt="8"/>
      <dgm:spPr>
        <a:blipFill>
          <a:blip xmlns:r="http://schemas.openxmlformats.org/officeDocument/2006/relationships"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onfused person outline"/>
        </a:ext>
      </dgm:extLst>
    </dgm:pt>
    <dgm:pt modelId="{DDF60A62-E919-411B-8020-8293B89BAC3D}" type="pres">
      <dgm:prSet presAssocID="{79243937-EBC3-4C4C-9573-858EEFBF583F}" presName="spaceRect" presStyleCnt="0"/>
      <dgm:spPr/>
    </dgm:pt>
    <dgm:pt modelId="{8426A415-EC4C-452C-856A-A1A764B2C848}" type="pres">
      <dgm:prSet presAssocID="{79243937-EBC3-4C4C-9573-858EEFBF583F}" presName="textRect" presStyleLbl="revTx" presStyleIdx="6" presStyleCnt="8">
        <dgm:presLayoutVars>
          <dgm:chMax val="1"/>
          <dgm:chPref val="1"/>
        </dgm:presLayoutVars>
      </dgm:prSet>
      <dgm:spPr/>
    </dgm:pt>
    <dgm:pt modelId="{3716360E-E30A-462E-9E00-79B643979597}" type="pres">
      <dgm:prSet presAssocID="{24962247-D5E4-4E41-B8F7-DD35AF340579}" presName="sibTrans" presStyleCnt="0"/>
      <dgm:spPr/>
    </dgm:pt>
    <dgm:pt modelId="{3CDBD75B-2163-437B-A6B6-3E0596F2BEFD}" type="pres">
      <dgm:prSet presAssocID="{EF450E19-0267-4B73-A685-770C9689F11E}" presName="compNode" presStyleCnt="0"/>
      <dgm:spPr/>
    </dgm:pt>
    <dgm:pt modelId="{A32D5953-9D63-4A79-882F-6498B6D3E75E}" type="pres">
      <dgm:prSet presAssocID="{EF450E19-0267-4B73-A685-770C9689F11E}" presName="iconBgRect" presStyleLbl="bgShp" presStyleIdx="7" presStyleCnt="8"/>
      <dgm:spPr/>
    </dgm:pt>
    <dgm:pt modelId="{497CD2C1-EFDA-46F2-8C7C-27B3A2CE78A3}" type="pres">
      <dgm:prSet presAssocID="{EF450E19-0267-4B73-A685-770C9689F11E}" presName="iconRect" presStyleLbl="node1" presStyleIdx="7" presStyleCnt="8"/>
      <dgm:spPr>
        <a:blipFill>
          <a:blip xmlns:r="http://schemas.openxmlformats.org/officeDocument/2006/relationships" r:embed="rId14">
            <a:duotone>
              <a:schemeClr val="bg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bg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rcRect/>
          <a:stretch>
            <a:fillRect l="-22000" r="-22000"/>
          </a:stretch>
        </a:blipFill>
      </dgm:spPr>
    </dgm:pt>
    <dgm:pt modelId="{41EF4AD3-B131-4512-AF07-080A0EDA9874}" type="pres">
      <dgm:prSet presAssocID="{EF450E19-0267-4B73-A685-770C9689F11E}" presName="spaceRect" presStyleCnt="0"/>
      <dgm:spPr/>
    </dgm:pt>
    <dgm:pt modelId="{6C19181F-6700-4D45-9774-0AA55877D60D}" type="pres">
      <dgm:prSet presAssocID="{EF450E19-0267-4B73-A685-770C9689F11E}" presName="textRect" presStyleLbl="revTx" presStyleIdx="7" presStyleCnt="8">
        <dgm:presLayoutVars>
          <dgm:chMax val="1"/>
          <dgm:chPref val="1"/>
        </dgm:presLayoutVars>
      </dgm:prSet>
      <dgm:spPr/>
    </dgm:pt>
  </dgm:ptLst>
  <dgm:cxnLst>
    <dgm:cxn modelId="{379F3306-87C8-410B-89EE-174965F00C24}" srcId="{8436EE45-9987-4CC9-B889-2333D9DDADE7}" destId="{99AACEF6-0CC2-4371-8183-58EBD8F0EA89}" srcOrd="1" destOrd="0" parTransId="{D29158D6-B485-46FB-A0A2-130CFD218D82}" sibTransId="{E3BB3DEE-EF75-4094-936F-73D20DFDA5A9}"/>
    <dgm:cxn modelId="{F0AE6C49-8418-4DF6-B9E4-842174BCCCD4}" srcId="{8436EE45-9987-4CC9-B889-2333D9DDADE7}" destId="{79243937-EBC3-4C4C-9573-858EEFBF583F}" srcOrd="6" destOrd="0" parTransId="{1C6708B6-D7D5-411A-BD06-BBCE32E283C1}" sibTransId="{24962247-D5E4-4E41-B8F7-DD35AF340579}"/>
    <dgm:cxn modelId="{04A55F5C-E157-4E8A-847B-1236651A899D}" type="presOf" srcId="{BB192235-19CD-4DBA-B668-A921195459C6}" destId="{7CBDBD41-9F94-4C1F-AB14-AE09F7BFF715}" srcOrd="0" destOrd="0" presId="urn:microsoft.com/office/officeart/2018/5/layout/IconCircleLabelList"/>
    <dgm:cxn modelId="{BFA4F55C-211D-48B1-A17B-30906CDCE454}" srcId="{8436EE45-9987-4CC9-B889-2333D9DDADE7}" destId="{EF450E19-0267-4B73-A685-770C9689F11E}" srcOrd="7" destOrd="0" parTransId="{96C0B97F-C580-4DA4-8966-BA40AF08CB83}" sibTransId="{0E867EE8-BC2E-4524-86A7-90E346EAFF15}"/>
    <dgm:cxn modelId="{3A78B55E-A77E-4B35-B945-8AE4EF4C3165}" type="presOf" srcId="{99AACEF6-0CC2-4371-8183-58EBD8F0EA89}" destId="{6737C9CB-12EC-4856-AC86-22D29C8D82B5}" srcOrd="0" destOrd="0" presId="urn:microsoft.com/office/officeart/2018/5/layout/IconCircleLabelList"/>
    <dgm:cxn modelId="{F72CBE7B-5A74-46B7-8899-9F4B372EDFE2}" srcId="{8436EE45-9987-4CC9-B889-2333D9DDADE7}" destId="{BB192235-19CD-4DBA-B668-A921195459C6}" srcOrd="3" destOrd="0" parTransId="{02090139-9B5D-4ABC-A380-12999685E97F}" sibTransId="{2A3F1609-5BD4-4C29-9251-1E19F04A706E}"/>
    <dgm:cxn modelId="{5385BF94-8019-4CEB-AC68-1662163D2F63}" type="presOf" srcId="{122B0707-FCD3-43A3-AA02-4FDA05044CE7}" destId="{6B1E9E45-69D0-4EBD-ABA0-4DE422ACDB4C}" srcOrd="0" destOrd="0" presId="urn:microsoft.com/office/officeart/2018/5/layout/IconCircleLabelList"/>
    <dgm:cxn modelId="{03098F9A-944C-4D57-B468-0248089C8586}" srcId="{8436EE45-9987-4CC9-B889-2333D9DDADE7}" destId="{122B0707-FCD3-43A3-AA02-4FDA05044CE7}" srcOrd="5" destOrd="0" parTransId="{DECE1DE7-EE39-4CE2-BA32-DDAB98DAE9B1}" sibTransId="{ABF1610B-87B4-403A-B3ED-B01BD5585783}"/>
    <dgm:cxn modelId="{50F6FD9C-0687-4E8A-8A0A-F28D2C71EFCD}" srcId="{8436EE45-9987-4CC9-B889-2333D9DDADE7}" destId="{41BF49DF-4F2B-475D-9518-0BD57335D4CC}" srcOrd="0" destOrd="0" parTransId="{124744C8-D320-4386-8507-832A432E674F}" sibTransId="{56AD2373-2F92-4DF6-81A1-300663D58E27}"/>
    <dgm:cxn modelId="{5E7DE7B0-236F-496F-83E2-4280991A2630}" type="presOf" srcId="{EF450E19-0267-4B73-A685-770C9689F11E}" destId="{6C19181F-6700-4D45-9774-0AA55877D60D}" srcOrd="0" destOrd="0" presId="urn:microsoft.com/office/officeart/2018/5/layout/IconCircleLabelList"/>
    <dgm:cxn modelId="{03FAEEB0-11C4-438E-BF86-63556C4144FA}" type="presOf" srcId="{8436EE45-9987-4CC9-B889-2333D9DDADE7}" destId="{91704BF3-5F8C-45E7-83E1-C433E37088D5}" srcOrd="0" destOrd="0" presId="urn:microsoft.com/office/officeart/2018/5/layout/IconCircleLabelList"/>
    <dgm:cxn modelId="{7621FABD-C730-49B5-876D-6C3C49AAFE4A}" type="presOf" srcId="{8C3928DC-C032-44E4-944F-5DCED0B6D4C5}" destId="{63979842-5DEA-4254-B17E-485BBCE5409D}" srcOrd="0" destOrd="0" presId="urn:microsoft.com/office/officeart/2018/5/layout/IconCircleLabelList"/>
    <dgm:cxn modelId="{776C1AD6-3546-4971-B969-A17CC129C149}" type="presOf" srcId="{41BF49DF-4F2B-475D-9518-0BD57335D4CC}" destId="{179D8E68-BBAC-4521-8C63-DB5FEDE517B7}" srcOrd="0" destOrd="0" presId="urn:microsoft.com/office/officeart/2018/5/layout/IconCircleLabelList"/>
    <dgm:cxn modelId="{77E344D9-9EB6-4EDB-AA04-A352A8D0A47A}" srcId="{8436EE45-9987-4CC9-B889-2333D9DDADE7}" destId="{31B8E049-D006-4C47-A09C-422222F630F4}" srcOrd="4" destOrd="0" parTransId="{485CA7E5-087E-45A2-90CF-D3FA650C003F}" sibTransId="{60FA313E-198E-4DD7-9B5F-AEDAE619A361}"/>
    <dgm:cxn modelId="{15C2FAE3-6E75-4073-A26E-8F159967F5A9}" type="presOf" srcId="{79243937-EBC3-4C4C-9573-858EEFBF583F}" destId="{8426A415-EC4C-452C-856A-A1A764B2C848}" srcOrd="0" destOrd="0" presId="urn:microsoft.com/office/officeart/2018/5/layout/IconCircleLabelList"/>
    <dgm:cxn modelId="{61696AEE-679E-4D12-9D45-350716B73168}" srcId="{8436EE45-9987-4CC9-B889-2333D9DDADE7}" destId="{8C3928DC-C032-44E4-944F-5DCED0B6D4C5}" srcOrd="2" destOrd="0" parTransId="{3C7E7049-9581-43FA-9FD0-A55A4BD31C87}" sibTransId="{A380F918-D2AC-4635-BBB0-AFFDC0A3760F}"/>
    <dgm:cxn modelId="{2BB56AFD-5DA2-4C84-8193-5CEFD8108B68}" type="presOf" srcId="{31B8E049-D006-4C47-A09C-422222F630F4}" destId="{F0480024-AE57-4A5C-BEBE-D19D428CEE90}" srcOrd="0" destOrd="0" presId="urn:microsoft.com/office/officeart/2018/5/layout/IconCircleLabelList"/>
    <dgm:cxn modelId="{858B79F3-84F5-4A6C-8C20-48193ABB7D30}" type="presParOf" srcId="{91704BF3-5F8C-45E7-83E1-C433E37088D5}" destId="{0E883D89-479B-40DB-9066-1EDC1C350071}" srcOrd="0" destOrd="0" presId="urn:microsoft.com/office/officeart/2018/5/layout/IconCircleLabelList"/>
    <dgm:cxn modelId="{AED69252-62B4-4B90-BC08-5FBE8585304A}" type="presParOf" srcId="{0E883D89-479B-40DB-9066-1EDC1C350071}" destId="{73C67BE0-08DD-494B-AC6C-E028341AD8CB}" srcOrd="0" destOrd="0" presId="urn:microsoft.com/office/officeart/2018/5/layout/IconCircleLabelList"/>
    <dgm:cxn modelId="{05CA9590-9830-4DE2-AB8D-36AE32C5CFDB}" type="presParOf" srcId="{0E883D89-479B-40DB-9066-1EDC1C350071}" destId="{87EB922D-DEFB-40E3-A410-81B23AE24E14}" srcOrd="1" destOrd="0" presId="urn:microsoft.com/office/officeart/2018/5/layout/IconCircleLabelList"/>
    <dgm:cxn modelId="{552A31A1-A86F-45F2-AA59-F4D68CA651C7}" type="presParOf" srcId="{0E883D89-479B-40DB-9066-1EDC1C350071}" destId="{1AE67C16-D6A6-4F09-A21C-34C6E24F4924}" srcOrd="2" destOrd="0" presId="urn:microsoft.com/office/officeart/2018/5/layout/IconCircleLabelList"/>
    <dgm:cxn modelId="{79850722-1CDF-4518-9B0B-F1BA026C9A6A}" type="presParOf" srcId="{0E883D89-479B-40DB-9066-1EDC1C350071}" destId="{179D8E68-BBAC-4521-8C63-DB5FEDE517B7}" srcOrd="3" destOrd="0" presId="urn:microsoft.com/office/officeart/2018/5/layout/IconCircleLabelList"/>
    <dgm:cxn modelId="{9E1AC913-F952-481D-8316-E49E6000690D}" type="presParOf" srcId="{91704BF3-5F8C-45E7-83E1-C433E37088D5}" destId="{09864B26-DA3A-4176-873E-DA3C3FE38179}" srcOrd="1" destOrd="0" presId="urn:microsoft.com/office/officeart/2018/5/layout/IconCircleLabelList"/>
    <dgm:cxn modelId="{871FCAB8-4519-44B8-8472-2D33C3051001}" type="presParOf" srcId="{91704BF3-5F8C-45E7-83E1-C433E37088D5}" destId="{069AEE1A-9BF8-499C-8702-128DC84EBDFB}" srcOrd="2" destOrd="0" presId="urn:microsoft.com/office/officeart/2018/5/layout/IconCircleLabelList"/>
    <dgm:cxn modelId="{5938C58A-F34E-466C-A6B5-2296465681C9}" type="presParOf" srcId="{069AEE1A-9BF8-499C-8702-128DC84EBDFB}" destId="{8ED92B95-FC6C-40B4-B43C-66CF684661C0}" srcOrd="0" destOrd="0" presId="urn:microsoft.com/office/officeart/2018/5/layout/IconCircleLabelList"/>
    <dgm:cxn modelId="{01617C2B-CC3F-440C-8742-2A0D7517D310}" type="presParOf" srcId="{069AEE1A-9BF8-499C-8702-128DC84EBDFB}" destId="{62F67F85-A043-42C8-B651-8F941654BBC3}" srcOrd="1" destOrd="0" presId="urn:microsoft.com/office/officeart/2018/5/layout/IconCircleLabelList"/>
    <dgm:cxn modelId="{9DA5C60E-F179-4E1E-9999-72EA4A871EAA}" type="presParOf" srcId="{069AEE1A-9BF8-499C-8702-128DC84EBDFB}" destId="{EBD85D01-ECAD-421A-931C-0EFB95E89D82}" srcOrd="2" destOrd="0" presId="urn:microsoft.com/office/officeart/2018/5/layout/IconCircleLabelList"/>
    <dgm:cxn modelId="{3DAD6A91-4B82-424E-8733-6A11CEE45556}" type="presParOf" srcId="{069AEE1A-9BF8-499C-8702-128DC84EBDFB}" destId="{6737C9CB-12EC-4856-AC86-22D29C8D82B5}" srcOrd="3" destOrd="0" presId="urn:microsoft.com/office/officeart/2018/5/layout/IconCircleLabelList"/>
    <dgm:cxn modelId="{D0BDC905-545B-4279-BF88-19096AA85388}" type="presParOf" srcId="{91704BF3-5F8C-45E7-83E1-C433E37088D5}" destId="{A2765572-F29C-4E55-988C-6526EA1BD017}" srcOrd="3" destOrd="0" presId="urn:microsoft.com/office/officeart/2018/5/layout/IconCircleLabelList"/>
    <dgm:cxn modelId="{E4A4736D-E61E-4438-B103-101BFF23F065}" type="presParOf" srcId="{91704BF3-5F8C-45E7-83E1-C433E37088D5}" destId="{45505E79-55E9-4F45-BBE0-327C24E9BBAF}" srcOrd="4" destOrd="0" presId="urn:microsoft.com/office/officeart/2018/5/layout/IconCircleLabelList"/>
    <dgm:cxn modelId="{DA1585C5-C00A-4EEB-82E8-368F09221FE6}" type="presParOf" srcId="{45505E79-55E9-4F45-BBE0-327C24E9BBAF}" destId="{888B584D-7BD7-4467-895F-BF2E477299B8}" srcOrd="0" destOrd="0" presId="urn:microsoft.com/office/officeart/2018/5/layout/IconCircleLabelList"/>
    <dgm:cxn modelId="{28A96308-D40D-4688-BD93-8F110925DD73}" type="presParOf" srcId="{45505E79-55E9-4F45-BBE0-327C24E9BBAF}" destId="{A6D667C6-50FD-405E-B7E8-A1B3E1F23D9B}" srcOrd="1" destOrd="0" presId="urn:microsoft.com/office/officeart/2018/5/layout/IconCircleLabelList"/>
    <dgm:cxn modelId="{C2E8D26A-FF68-4D4B-B31B-5536BE016585}" type="presParOf" srcId="{45505E79-55E9-4F45-BBE0-327C24E9BBAF}" destId="{CB670D5A-2883-4539-AB8D-61B9750B3299}" srcOrd="2" destOrd="0" presId="urn:microsoft.com/office/officeart/2018/5/layout/IconCircleLabelList"/>
    <dgm:cxn modelId="{C9BD2245-69D0-494A-B5CD-080C4242F12C}" type="presParOf" srcId="{45505E79-55E9-4F45-BBE0-327C24E9BBAF}" destId="{63979842-5DEA-4254-B17E-485BBCE5409D}" srcOrd="3" destOrd="0" presId="urn:microsoft.com/office/officeart/2018/5/layout/IconCircleLabelList"/>
    <dgm:cxn modelId="{9082E265-9CDB-4181-8CF5-4BEC61B59654}" type="presParOf" srcId="{91704BF3-5F8C-45E7-83E1-C433E37088D5}" destId="{C4922F38-1A41-46BC-B9C7-1ACFE09525D8}" srcOrd="5" destOrd="0" presId="urn:microsoft.com/office/officeart/2018/5/layout/IconCircleLabelList"/>
    <dgm:cxn modelId="{56E7CDD3-A7A6-4591-87D9-17D40636BD26}" type="presParOf" srcId="{91704BF3-5F8C-45E7-83E1-C433E37088D5}" destId="{534FA74E-EB31-40E6-BE51-62915F5673CE}" srcOrd="6" destOrd="0" presId="urn:microsoft.com/office/officeart/2018/5/layout/IconCircleLabelList"/>
    <dgm:cxn modelId="{2C759DCD-2FCC-4A16-B173-D99856816C9C}" type="presParOf" srcId="{534FA74E-EB31-40E6-BE51-62915F5673CE}" destId="{EF10F9CF-9DAF-4221-A166-F2AF738C9237}" srcOrd="0" destOrd="0" presId="urn:microsoft.com/office/officeart/2018/5/layout/IconCircleLabelList"/>
    <dgm:cxn modelId="{2A037A48-9523-483D-9613-51DDE9B18DF6}" type="presParOf" srcId="{534FA74E-EB31-40E6-BE51-62915F5673CE}" destId="{26096010-1CF2-4B34-959F-2EC6A41B002B}" srcOrd="1" destOrd="0" presId="urn:microsoft.com/office/officeart/2018/5/layout/IconCircleLabelList"/>
    <dgm:cxn modelId="{91653025-BCD8-471D-A499-A9A930B417C3}" type="presParOf" srcId="{534FA74E-EB31-40E6-BE51-62915F5673CE}" destId="{D0ACD249-E123-4793-B4DB-E0F8516138AE}" srcOrd="2" destOrd="0" presId="urn:microsoft.com/office/officeart/2018/5/layout/IconCircleLabelList"/>
    <dgm:cxn modelId="{496ACCA0-261F-415C-8651-738B50128B15}" type="presParOf" srcId="{534FA74E-EB31-40E6-BE51-62915F5673CE}" destId="{7CBDBD41-9F94-4C1F-AB14-AE09F7BFF715}" srcOrd="3" destOrd="0" presId="urn:microsoft.com/office/officeart/2018/5/layout/IconCircleLabelList"/>
    <dgm:cxn modelId="{48873497-29E6-4EE9-B762-A908AD031FCE}" type="presParOf" srcId="{91704BF3-5F8C-45E7-83E1-C433E37088D5}" destId="{E59F86FA-9481-4ABB-8C26-BB3B232E9BA9}" srcOrd="7" destOrd="0" presId="urn:microsoft.com/office/officeart/2018/5/layout/IconCircleLabelList"/>
    <dgm:cxn modelId="{E5EF2B2C-D9A0-48D3-80F0-97EB6CD86C31}" type="presParOf" srcId="{91704BF3-5F8C-45E7-83E1-C433E37088D5}" destId="{8BF231D7-2D1D-47FF-9908-72F0310E7A3C}" srcOrd="8" destOrd="0" presId="urn:microsoft.com/office/officeart/2018/5/layout/IconCircleLabelList"/>
    <dgm:cxn modelId="{4CE7722B-28E3-476A-81BA-674132BD2E39}" type="presParOf" srcId="{8BF231D7-2D1D-47FF-9908-72F0310E7A3C}" destId="{2646B545-47C0-498E-99BE-909BFD812F9A}" srcOrd="0" destOrd="0" presId="urn:microsoft.com/office/officeart/2018/5/layout/IconCircleLabelList"/>
    <dgm:cxn modelId="{28768D99-0B3B-43D9-A2DC-DDB1630DB951}" type="presParOf" srcId="{8BF231D7-2D1D-47FF-9908-72F0310E7A3C}" destId="{ECD25B6E-C8F6-4791-AF20-F561FC38B24F}" srcOrd="1" destOrd="0" presId="urn:microsoft.com/office/officeart/2018/5/layout/IconCircleLabelList"/>
    <dgm:cxn modelId="{7F19E91D-5041-4EA3-A7C5-A4E8173BBBC2}" type="presParOf" srcId="{8BF231D7-2D1D-47FF-9908-72F0310E7A3C}" destId="{9E1CBD42-F770-4D22-9BB6-AE0D01C7B268}" srcOrd="2" destOrd="0" presId="urn:microsoft.com/office/officeart/2018/5/layout/IconCircleLabelList"/>
    <dgm:cxn modelId="{1FBB2596-D703-447E-BED9-1FA983103F49}" type="presParOf" srcId="{8BF231D7-2D1D-47FF-9908-72F0310E7A3C}" destId="{F0480024-AE57-4A5C-BEBE-D19D428CEE90}" srcOrd="3" destOrd="0" presId="urn:microsoft.com/office/officeart/2018/5/layout/IconCircleLabelList"/>
    <dgm:cxn modelId="{7EEF5DB7-18F9-46A0-B82D-05BFA5EEFE9F}" type="presParOf" srcId="{91704BF3-5F8C-45E7-83E1-C433E37088D5}" destId="{652F9FF9-A542-4CC1-915B-765566355DFC}" srcOrd="9" destOrd="0" presId="urn:microsoft.com/office/officeart/2018/5/layout/IconCircleLabelList"/>
    <dgm:cxn modelId="{EC65E0AA-B936-46F1-B680-2C038983EE74}" type="presParOf" srcId="{91704BF3-5F8C-45E7-83E1-C433E37088D5}" destId="{DFFC16AF-D085-4E29-9A48-C22D904BF6D1}" srcOrd="10" destOrd="0" presId="urn:microsoft.com/office/officeart/2018/5/layout/IconCircleLabelList"/>
    <dgm:cxn modelId="{49A4335D-0623-4CC8-99C4-B9A426DFAC54}" type="presParOf" srcId="{DFFC16AF-D085-4E29-9A48-C22D904BF6D1}" destId="{7780CDF1-256B-48C3-8750-E4BDD180ACF7}" srcOrd="0" destOrd="0" presId="urn:microsoft.com/office/officeart/2018/5/layout/IconCircleLabelList"/>
    <dgm:cxn modelId="{EC3CD1D6-7548-4704-AE99-79A773C9B60F}" type="presParOf" srcId="{DFFC16AF-D085-4E29-9A48-C22D904BF6D1}" destId="{BFF19710-AC1E-4C93-87EF-0C8C46055781}" srcOrd="1" destOrd="0" presId="urn:microsoft.com/office/officeart/2018/5/layout/IconCircleLabelList"/>
    <dgm:cxn modelId="{81E2ED6D-A31F-480F-96DE-5E16A63B9C02}" type="presParOf" srcId="{DFFC16AF-D085-4E29-9A48-C22D904BF6D1}" destId="{AFEAF910-F0EB-4EAD-871B-89EC40C84009}" srcOrd="2" destOrd="0" presId="urn:microsoft.com/office/officeart/2018/5/layout/IconCircleLabelList"/>
    <dgm:cxn modelId="{41BD57DA-AC95-4829-A15D-485806FA11C3}" type="presParOf" srcId="{DFFC16AF-D085-4E29-9A48-C22D904BF6D1}" destId="{6B1E9E45-69D0-4EBD-ABA0-4DE422ACDB4C}" srcOrd="3" destOrd="0" presId="urn:microsoft.com/office/officeart/2018/5/layout/IconCircleLabelList"/>
    <dgm:cxn modelId="{83DE8D9E-7DC0-45BE-81C3-467B283C1585}" type="presParOf" srcId="{91704BF3-5F8C-45E7-83E1-C433E37088D5}" destId="{7C282511-7DA2-4E24-8DE8-FA1C4851D478}" srcOrd="11" destOrd="0" presId="urn:microsoft.com/office/officeart/2018/5/layout/IconCircleLabelList"/>
    <dgm:cxn modelId="{8A4D72C7-969D-4460-B621-86C45B2D6789}" type="presParOf" srcId="{91704BF3-5F8C-45E7-83E1-C433E37088D5}" destId="{9901460F-2FE1-4FF1-9AF7-B06062A1464E}" srcOrd="12" destOrd="0" presId="urn:microsoft.com/office/officeart/2018/5/layout/IconCircleLabelList"/>
    <dgm:cxn modelId="{29478BE1-1619-4802-8321-509C1DB2EE27}" type="presParOf" srcId="{9901460F-2FE1-4FF1-9AF7-B06062A1464E}" destId="{636F042B-D0EA-4158-9AC5-D47C0ECCB3F0}" srcOrd="0" destOrd="0" presId="urn:microsoft.com/office/officeart/2018/5/layout/IconCircleLabelList"/>
    <dgm:cxn modelId="{BD650F6C-7BF5-45B1-8D5D-4CD4F7F281CB}" type="presParOf" srcId="{9901460F-2FE1-4FF1-9AF7-B06062A1464E}" destId="{382DC08D-8F84-4F70-ACF8-60B12C0917BE}" srcOrd="1" destOrd="0" presId="urn:microsoft.com/office/officeart/2018/5/layout/IconCircleLabelList"/>
    <dgm:cxn modelId="{144A89CF-6EA3-4665-82E1-41FDA810EEE5}" type="presParOf" srcId="{9901460F-2FE1-4FF1-9AF7-B06062A1464E}" destId="{DDF60A62-E919-411B-8020-8293B89BAC3D}" srcOrd="2" destOrd="0" presId="urn:microsoft.com/office/officeart/2018/5/layout/IconCircleLabelList"/>
    <dgm:cxn modelId="{555C0637-72AA-4878-A195-36FA876D23EE}" type="presParOf" srcId="{9901460F-2FE1-4FF1-9AF7-B06062A1464E}" destId="{8426A415-EC4C-452C-856A-A1A764B2C848}" srcOrd="3" destOrd="0" presId="urn:microsoft.com/office/officeart/2018/5/layout/IconCircleLabelList"/>
    <dgm:cxn modelId="{0B27CB0A-9008-4DF6-B393-F583F503B7B4}" type="presParOf" srcId="{91704BF3-5F8C-45E7-83E1-C433E37088D5}" destId="{3716360E-E30A-462E-9E00-79B643979597}" srcOrd="13" destOrd="0" presId="urn:microsoft.com/office/officeart/2018/5/layout/IconCircleLabelList"/>
    <dgm:cxn modelId="{2F1354B1-43E0-4CED-AE83-A4C622B8DFD4}" type="presParOf" srcId="{91704BF3-5F8C-45E7-83E1-C433E37088D5}" destId="{3CDBD75B-2163-437B-A6B6-3E0596F2BEFD}" srcOrd="14" destOrd="0" presId="urn:microsoft.com/office/officeart/2018/5/layout/IconCircleLabelList"/>
    <dgm:cxn modelId="{67E053AD-95FE-42A2-81F7-475BAA9089D6}" type="presParOf" srcId="{3CDBD75B-2163-437B-A6B6-3E0596F2BEFD}" destId="{A32D5953-9D63-4A79-882F-6498B6D3E75E}" srcOrd="0" destOrd="0" presId="urn:microsoft.com/office/officeart/2018/5/layout/IconCircleLabelList"/>
    <dgm:cxn modelId="{CDF82726-CE1F-4FC2-9C00-1F22B4D5F3B4}" type="presParOf" srcId="{3CDBD75B-2163-437B-A6B6-3E0596F2BEFD}" destId="{497CD2C1-EFDA-46F2-8C7C-27B3A2CE78A3}" srcOrd="1" destOrd="0" presId="urn:microsoft.com/office/officeart/2018/5/layout/IconCircleLabelList"/>
    <dgm:cxn modelId="{E95D8E79-A054-4761-BA8C-671FC7E4A737}" type="presParOf" srcId="{3CDBD75B-2163-437B-A6B6-3E0596F2BEFD}" destId="{41EF4AD3-B131-4512-AF07-080A0EDA9874}" srcOrd="2" destOrd="0" presId="urn:microsoft.com/office/officeart/2018/5/layout/IconCircleLabelList"/>
    <dgm:cxn modelId="{9CE2AF2A-DB61-40BA-BD05-62E93ADE5448}" type="presParOf" srcId="{3CDBD75B-2163-437B-A6B6-3E0596F2BEFD}" destId="{6C19181F-6700-4D45-9774-0AA55877D60D}" srcOrd="3" destOrd="0" presId="urn:microsoft.com/office/officeart/2018/5/layout/IconCircleLabelList"/>
  </dgm:cxnLst>
  <dgm:bg>
    <a:blipFill>
      <a:blip xmlns:r="http://schemas.openxmlformats.org/officeDocument/2006/relationships" r:embed="rId8">
        <a:extLst>
          <a:ext uri="{28A0092B-C50C-407E-A947-70E740481C1C}">
            <a14:useLocalDpi xmlns:a14="http://schemas.microsoft.com/office/drawing/2010/main" val="0"/>
          </a:ext>
          <a:ext uri="{96DAC541-7B7A-43D3-8B79-37D633B846F1}">
            <asvg:svgBlip xmlns:asvg="http://schemas.microsoft.com/office/drawing/2016/SVG/main" r:embed="rId9"/>
          </a:ext>
        </a:extLst>
      </a:blip>
      <a:stretch>
        <a:fillRect/>
      </a:stretch>
    </a:blipFill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BB4A245-315A-4A36-ABAF-4C9FAAA28C3D}" type="doc">
      <dgm:prSet loTypeId="urn:microsoft.com/office/officeart/2005/8/layout/vList2" loCatId="list" qsTypeId="urn:microsoft.com/office/officeart/2005/8/quickstyle/simple1" qsCatId="simple" csTypeId="urn:microsoft.com/office/officeart/2005/8/colors/accent1_5" csCatId="accent1" phldr="1"/>
      <dgm:spPr/>
      <dgm:t>
        <a:bodyPr/>
        <a:lstStyle/>
        <a:p>
          <a:endParaRPr lang="en-US"/>
        </a:p>
      </dgm:t>
    </dgm:pt>
    <dgm:pt modelId="{2BA76A2C-0B5B-4813-AA5C-0C6F925B8A7E}">
      <dgm:prSet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/>
            <a:t>Social isolation is only weakly associated with loneliness</a:t>
          </a:r>
        </a:p>
      </dgm:t>
    </dgm:pt>
    <dgm:pt modelId="{CFFEB8DD-367E-474D-956B-25135D0395A7}" type="parTrans" cxnId="{DC58D354-D781-4F20-BF85-E887D5964E00}">
      <dgm:prSet/>
      <dgm:spPr/>
      <dgm:t>
        <a:bodyPr/>
        <a:lstStyle/>
        <a:p>
          <a:endParaRPr lang="en-US"/>
        </a:p>
      </dgm:t>
    </dgm:pt>
    <dgm:pt modelId="{477B2A50-B980-4B2A-B8F6-05675FD53489}" type="sibTrans" cxnId="{DC58D354-D781-4F20-BF85-E887D5964E00}">
      <dgm:prSet/>
      <dgm:spPr/>
      <dgm:t>
        <a:bodyPr/>
        <a:lstStyle/>
        <a:p>
          <a:endParaRPr lang="en-US"/>
        </a:p>
      </dgm:t>
    </dgm:pt>
    <dgm:pt modelId="{60B5DAE0-C13D-4E39-9307-BB16043BD295}">
      <dgm:prSet>
        <dgm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/>
            <a:t>Those separated or divorced and with few confidantes were most vulnerable to loneliness</a:t>
          </a:r>
        </a:p>
      </dgm:t>
    </dgm:pt>
    <dgm:pt modelId="{4B317749-7169-496B-8825-FFBD37E24803}" type="parTrans" cxnId="{C0761811-9EB7-43DF-AE46-621E6CCCE2CB}">
      <dgm:prSet/>
      <dgm:spPr/>
      <dgm:t>
        <a:bodyPr/>
        <a:lstStyle/>
        <a:p>
          <a:endParaRPr lang="en-US"/>
        </a:p>
      </dgm:t>
    </dgm:pt>
    <dgm:pt modelId="{6490A505-BB33-449E-B165-9510F4840C8B}" type="sibTrans" cxnId="{C0761811-9EB7-43DF-AE46-621E6CCCE2CB}">
      <dgm:prSet/>
      <dgm:spPr/>
      <dgm:t>
        <a:bodyPr/>
        <a:lstStyle/>
        <a:p>
          <a:endParaRPr lang="en-US"/>
        </a:p>
      </dgm:t>
    </dgm:pt>
    <dgm:pt modelId="{F23C6EF1-7AE0-7649-966C-460F39DC3D61}">
      <dgm:prSet/>
      <dgm:spPr/>
      <dgm:t>
        <a:bodyPr/>
        <a:lstStyle/>
        <a:p>
          <a:r>
            <a:rPr lang="en-US" dirty="0">
              <a:ea typeface="Calibri" panose="020F0502020204030204" pitchFamily="34" charset="0"/>
            </a:rPr>
            <a:t>Most of those who reported loneliness during the pandemic felt lonely before the pandemic</a:t>
          </a:r>
        </a:p>
      </dgm:t>
    </dgm:pt>
    <dgm:pt modelId="{D0A3822D-859B-614D-BF05-9EC33C9FFD1C}" type="parTrans" cxnId="{E5D54505-1E76-C246-8812-6D05EBF1824F}">
      <dgm:prSet/>
      <dgm:spPr/>
      <dgm:t>
        <a:bodyPr/>
        <a:lstStyle/>
        <a:p>
          <a:endParaRPr lang="en-US"/>
        </a:p>
      </dgm:t>
    </dgm:pt>
    <dgm:pt modelId="{5BCB5C66-7FCE-5C4C-930B-F45E6768EE7B}" type="sibTrans" cxnId="{E5D54505-1E76-C246-8812-6D05EBF1824F}">
      <dgm:prSet/>
      <dgm:spPr/>
      <dgm:t>
        <a:bodyPr/>
        <a:lstStyle/>
        <a:p>
          <a:endParaRPr lang="en-US"/>
        </a:p>
      </dgm:t>
    </dgm:pt>
    <dgm:pt modelId="{D889A886-FC30-2145-BC15-AF1EE12D8D13}">
      <dgm:prSet/>
      <dgm:spPr/>
      <dgm:t>
        <a:bodyPr/>
        <a:lstStyle/>
        <a:p>
          <a:pPr>
            <a:buFont typeface="Symbol" pitchFamily="2" charset="2"/>
            <a:buChar char=""/>
          </a:pPr>
          <a:r>
            <a:rPr lang="en-US" dirty="0">
              <a:ea typeface="Calibri" panose="020F0502020204030204" pitchFamily="34" charset="0"/>
            </a:rPr>
            <a:t>Those who were sometimes lonely before the pandemic more often became lonelier</a:t>
          </a:r>
          <a:endParaRPr lang="en-GB" dirty="0"/>
        </a:p>
      </dgm:t>
    </dgm:pt>
    <dgm:pt modelId="{D773ADEC-CE9D-E543-A8FE-8315BFCFF887}" type="sibTrans" cxnId="{6811FF85-E833-9748-B349-955BA7419754}">
      <dgm:prSet/>
      <dgm:spPr/>
      <dgm:t>
        <a:bodyPr/>
        <a:lstStyle/>
        <a:p>
          <a:endParaRPr lang="en-US"/>
        </a:p>
      </dgm:t>
    </dgm:pt>
    <dgm:pt modelId="{775E4502-EF23-554C-880B-BC0D5C739374}" type="parTrans" cxnId="{6811FF85-E833-9748-B349-955BA7419754}">
      <dgm:prSet/>
      <dgm:spPr/>
      <dgm:t>
        <a:bodyPr/>
        <a:lstStyle/>
        <a:p>
          <a:endParaRPr lang="en-US"/>
        </a:p>
      </dgm:t>
    </dgm:pt>
    <dgm:pt modelId="{A777ACF6-E78C-364D-90F2-E33BB2F65DFF}">
      <dgm:prSet>
        <dgm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/>
            <a:t>Social Distancing Measures did not, statistically increase loneliness</a:t>
          </a:r>
        </a:p>
      </dgm:t>
    </dgm:pt>
    <dgm:pt modelId="{23F9EBC9-78CD-AB4F-A394-FE63CC58AECD}" type="parTrans" cxnId="{E2CFD438-1099-3E42-B50E-EAE93FCFA35E}">
      <dgm:prSet/>
      <dgm:spPr/>
      <dgm:t>
        <a:bodyPr/>
        <a:lstStyle/>
        <a:p>
          <a:endParaRPr lang="en-US"/>
        </a:p>
      </dgm:t>
    </dgm:pt>
    <dgm:pt modelId="{9675E2A3-96CF-A143-8F7C-061936140CBE}" type="sibTrans" cxnId="{E2CFD438-1099-3E42-B50E-EAE93FCFA35E}">
      <dgm:prSet/>
      <dgm:spPr/>
      <dgm:t>
        <a:bodyPr/>
        <a:lstStyle/>
        <a:p>
          <a:endParaRPr lang="en-US"/>
        </a:p>
      </dgm:t>
    </dgm:pt>
    <dgm:pt modelId="{01993DF4-7677-45A1-82A6-2E6B930E434C}" type="pres">
      <dgm:prSet presAssocID="{BBB4A245-315A-4A36-ABAF-4C9FAAA28C3D}" presName="linear" presStyleCnt="0">
        <dgm:presLayoutVars>
          <dgm:animLvl val="lvl"/>
          <dgm:resizeHandles val="exact"/>
        </dgm:presLayoutVars>
      </dgm:prSet>
      <dgm:spPr/>
    </dgm:pt>
    <dgm:pt modelId="{94AD0C6E-9B25-416B-9FD5-8A0C12938DE3}" type="pres">
      <dgm:prSet presAssocID="{2BA76A2C-0B5B-4813-AA5C-0C6F925B8A7E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880C3864-A218-A743-A740-2CED61408760}" type="pres">
      <dgm:prSet presAssocID="{477B2A50-B980-4B2A-B8F6-05675FD53489}" presName="spacer" presStyleCnt="0"/>
      <dgm:spPr/>
    </dgm:pt>
    <dgm:pt modelId="{803CCB08-C7B0-A34D-BEF7-E86CCF10015E}" type="pres">
      <dgm:prSet presAssocID="{D889A886-FC30-2145-BC15-AF1EE12D8D13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1BCC469D-202A-B041-87B1-A3F4686394B6}" type="pres">
      <dgm:prSet presAssocID="{D773ADEC-CE9D-E543-A8FE-8315BFCFF887}" presName="spacer" presStyleCnt="0"/>
      <dgm:spPr/>
    </dgm:pt>
    <dgm:pt modelId="{7759B919-BFEC-E34E-9DDB-0D3F492DC2DF}" type="pres">
      <dgm:prSet presAssocID="{F23C6EF1-7AE0-7649-966C-460F39DC3D61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9241B8D6-4982-D347-B8C9-7C2C456FEF78}" type="pres">
      <dgm:prSet presAssocID="{5BCB5C66-7FCE-5C4C-930B-F45E6768EE7B}" presName="spacer" presStyleCnt="0"/>
      <dgm:spPr/>
    </dgm:pt>
    <dgm:pt modelId="{DB62DAEC-1E83-4844-B8F5-8B3E2571401D}" type="pres">
      <dgm:prSet presAssocID="{60B5DAE0-C13D-4E39-9307-BB16043BD295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B9F9CB1F-2558-0D48-86A3-EA2E75AD2C01}" type="pres">
      <dgm:prSet presAssocID="{6490A505-BB33-449E-B165-9510F4840C8B}" presName="spacer" presStyleCnt="0"/>
      <dgm:spPr/>
    </dgm:pt>
    <dgm:pt modelId="{1C398ADF-7616-DF47-A715-4246703EFA98}" type="pres">
      <dgm:prSet presAssocID="{A777ACF6-E78C-364D-90F2-E33BB2F65DFF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E5D54505-1E76-C246-8812-6D05EBF1824F}" srcId="{BBB4A245-315A-4A36-ABAF-4C9FAAA28C3D}" destId="{F23C6EF1-7AE0-7649-966C-460F39DC3D61}" srcOrd="2" destOrd="0" parTransId="{D0A3822D-859B-614D-BF05-9EC33C9FFD1C}" sibTransId="{5BCB5C66-7FCE-5C4C-930B-F45E6768EE7B}"/>
    <dgm:cxn modelId="{9F4D8010-0277-F944-817B-E44AD309517F}" type="presOf" srcId="{A777ACF6-E78C-364D-90F2-E33BB2F65DFF}" destId="{1C398ADF-7616-DF47-A715-4246703EFA98}" srcOrd="0" destOrd="0" presId="urn:microsoft.com/office/officeart/2005/8/layout/vList2"/>
    <dgm:cxn modelId="{C0761811-9EB7-43DF-AE46-621E6CCCE2CB}" srcId="{BBB4A245-315A-4A36-ABAF-4C9FAAA28C3D}" destId="{60B5DAE0-C13D-4E39-9307-BB16043BD295}" srcOrd="3" destOrd="0" parTransId="{4B317749-7169-496B-8825-FFBD37E24803}" sibTransId="{6490A505-BB33-449E-B165-9510F4840C8B}"/>
    <dgm:cxn modelId="{E2CFD438-1099-3E42-B50E-EAE93FCFA35E}" srcId="{BBB4A245-315A-4A36-ABAF-4C9FAAA28C3D}" destId="{A777ACF6-E78C-364D-90F2-E33BB2F65DFF}" srcOrd="4" destOrd="0" parTransId="{23F9EBC9-78CD-AB4F-A394-FE63CC58AECD}" sibTransId="{9675E2A3-96CF-A143-8F7C-061936140CBE}"/>
    <dgm:cxn modelId="{4E411342-C7BD-424C-81CF-97FD54EE7584}" type="presOf" srcId="{2BA76A2C-0B5B-4813-AA5C-0C6F925B8A7E}" destId="{94AD0C6E-9B25-416B-9FD5-8A0C12938DE3}" srcOrd="0" destOrd="0" presId="urn:microsoft.com/office/officeart/2005/8/layout/vList2"/>
    <dgm:cxn modelId="{BD427844-DE45-544A-B9F6-21A4BCA349BC}" type="presOf" srcId="{D889A886-FC30-2145-BC15-AF1EE12D8D13}" destId="{803CCB08-C7B0-A34D-BEF7-E86CCF10015E}" srcOrd="0" destOrd="0" presId="urn:microsoft.com/office/officeart/2005/8/layout/vList2"/>
    <dgm:cxn modelId="{DC58D354-D781-4F20-BF85-E887D5964E00}" srcId="{BBB4A245-315A-4A36-ABAF-4C9FAAA28C3D}" destId="{2BA76A2C-0B5B-4813-AA5C-0C6F925B8A7E}" srcOrd="0" destOrd="0" parTransId="{CFFEB8DD-367E-474D-956B-25135D0395A7}" sibTransId="{477B2A50-B980-4B2A-B8F6-05675FD53489}"/>
    <dgm:cxn modelId="{33DEEA76-D94A-4D57-B43A-4E518F1251FB}" type="presOf" srcId="{BBB4A245-315A-4A36-ABAF-4C9FAAA28C3D}" destId="{01993DF4-7677-45A1-82A6-2E6B930E434C}" srcOrd="0" destOrd="0" presId="urn:microsoft.com/office/officeart/2005/8/layout/vList2"/>
    <dgm:cxn modelId="{6811FF85-E833-9748-B349-955BA7419754}" srcId="{BBB4A245-315A-4A36-ABAF-4C9FAAA28C3D}" destId="{D889A886-FC30-2145-BC15-AF1EE12D8D13}" srcOrd="1" destOrd="0" parTransId="{775E4502-EF23-554C-880B-BC0D5C739374}" sibTransId="{D773ADEC-CE9D-E543-A8FE-8315BFCFF887}"/>
    <dgm:cxn modelId="{A5BDCCD2-B42F-624D-ACA1-C4D04AF0DF91}" type="presOf" srcId="{60B5DAE0-C13D-4E39-9307-BB16043BD295}" destId="{DB62DAEC-1E83-4844-B8F5-8B3E2571401D}" srcOrd="0" destOrd="0" presId="urn:microsoft.com/office/officeart/2005/8/layout/vList2"/>
    <dgm:cxn modelId="{BE7A00D9-BF63-CA4F-9239-F19D7F2E5C83}" type="presOf" srcId="{F23C6EF1-7AE0-7649-966C-460F39DC3D61}" destId="{7759B919-BFEC-E34E-9DDB-0D3F492DC2DF}" srcOrd="0" destOrd="0" presId="urn:microsoft.com/office/officeart/2005/8/layout/vList2"/>
    <dgm:cxn modelId="{12BDFC52-0FA2-1E42-8128-75F4B2ACA883}" type="presParOf" srcId="{01993DF4-7677-45A1-82A6-2E6B930E434C}" destId="{94AD0C6E-9B25-416B-9FD5-8A0C12938DE3}" srcOrd="0" destOrd="0" presId="urn:microsoft.com/office/officeart/2005/8/layout/vList2"/>
    <dgm:cxn modelId="{EA56AA5A-532E-A743-9EB1-D03D74DE5BCC}" type="presParOf" srcId="{01993DF4-7677-45A1-82A6-2E6B930E434C}" destId="{880C3864-A218-A743-A740-2CED61408760}" srcOrd="1" destOrd="0" presId="urn:microsoft.com/office/officeart/2005/8/layout/vList2"/>
    <dgm:cxn modelId="{7D449934-F50C-6A42-9BD7-1CC727010868}" type="presParOf" srcId="{01993DF4-7677-45A1-82A6-2E6B930E434C}" destId="{803CCB08-C7B0-A34D-BEF7-E86CCF10015E}" srcOrd="2" destOrd="0" presId="urn:microsoft.com/office/officeart/2005/8/layout/vList2"/>
    <dgm:cxn modelId="{9653567D-1673-9C42-A01F-6D6D951F19C5}" type="presParOf" srcId="{01993DF4-7677-45A1-82A6-2E6B930E434C}" destId="{1BCC469D-202A-B041-87B1-A3F4686394B6}" srcOrd="3" destOrd="0" presId="urn:microsoft.com/office/officeart/2005/8/layout/vList2"/>
    <dgm:cxn modelId="{30112B4A-6F6C-3F4E-BBA5-F44BC83E72FF}" type="presParOf" srcId="{01993DF4-7677-45A1-82A6-2E6B930E434C}" destId="{7759B919-BFEC-E34E-9DDB-0D3F492DC2DF}" srcOrd="4" destOrd="0" presId="urn:microsoft.com/office/officeart/2005/8/layout/vList2"/>
    <dgm:cxn modelId="{2B83A526-BEC8-3D4D-865E-37BAD2F6789D}" type="presParOf" srcId="{01993DF4-7677-45A1-82A6-2E6B930E434C}" destId="{9241B8D6-4982-D347-B8C9-7C2C456FEF78}" srcOrd="5" destOrd="0" presId="urn:microsoft.com/office/officeart/2005/8/layout/vList2"/>
    <dgm:cxn modelId="{9D034CB9-670A-A34E-A909-ECD18B30D39D}" type="presParOf" srcId="{01993DF4-7677-45A1-82A6-2E6B930E434C}" destId="{DB62DAEC-1E83-4844-B8F5-8B3E2571401D}" srcOrd="6" destOrd="0" presId="urn:microsoft.com/office/officeart/2005/8/layout/vList2"/>
    <dgm:cxn modelId="{08857346-4269-274B-A2D0-8E0C6F98701B}" type="presParOf" srcId="{01993DF4-7677-45A1-82A6-2E6B930E434C}" destId="{B9F9CB1F-2558-0D48-86A3-EA2E75AD2C01}" srcOrd="7" destOrd="0" presId="urn:microsoft.com/office/officeart/2005/8/layout/vList2"/>
    <dgm:cxn modelId="{B1E9A7AC-9586-F94C-B06C-EBAF1425F554}" type="presParOf" srcId="{01993DF4-7677-45A1-82A6-2E6B930E434C}" destId="{1C398ADF-7616-DF47-A715-4246703EFA98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C67BE0-08DD-494B-AC6C-E028341AD8CB}">
      <dsp:nvSpPr>
        <dsp:cNvPr id="0" name=""/>
        <dsp:cNvSpPr/>
      </dsp:nvSpPr>
      <dsp:spPr>
        <a:xfrm>
          <a:off x="1064085" y="1993"/>
          <a:ext cx="991845" cy="991845"/>
        </a:xfrm>
        <a:prstGeom prst="ellipse">
          <a:avLst/>
        </a:prstGeom>
        <a:solidFill>
          <a:srgbClr val="FF000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7EB922D-DEFB-40E3-A410-81B23AE24E14}">
      <dsp:nvSpPr>
        <dsp:cNvPr id="0" name=""/>
        <dsp:cNvSpPr/>
      </dsp:nvSpPr>
      <dsp:spPr>
        <a:xfrm>
          <a:off x="1275462" y="213370"/>
          <a:ext cx="569091" cy="569091"/>
        </a:xfrm>
        <a:prstGeom prst="rect">
          <a:avLst/>
        </a:prstGeom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9D8E68-BBAC-4521-8C63-DB5FEDE517B7}">
      <dsp:nvSpPr>
        <dsp:cNvPr id="0" name=""/>
        <dsp:cNvSpPr/>
      </dsp:nvSpPr>
      <dsp:spPr>
        <a:xfrm>
          <a:off x="558984" y="1302774"/>
          <a:ext cx="2002048" cy="6503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2000" kern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RACE/ETHNICITY</a:t>
          </a:r>
          <a:endParaRPr lang="en-US" sz="2000" kern="1200" dirty="0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sp:txBody>
      <dsp:txXfrm>
        <a:off x="558984" y="1302774"/>
        <a:ext cx="2002048" cy="650390"/>
      </dsp:txXfrm>
    </dsp:sp>
    <dsp:sp modelId="{8ED92B95-FC6C-40B4-B43C-66CF684661C0}">
      <dsp:nvSpPr>
        <dsp:cNvPr id="0" name=""/>
        <dsp:cNvSpPr/>
      </dsp:nvSpPr>
      <dsp:spPr>
        <a:xfrm>
          <a:off x="3162644" y="1993"/>
          <a:ext cx="991845" cy="991845"/>
        </a:xfrm>
        <a:prstGeom prst="ellipse">
          <a:avLst/>
        </a:prstGeom>
        <a:solidFill>
          <a:srgbClr val="7030A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2F67F85-A043-42C8-B651-8F941654BBC3}">
      <dsp:nvSpPr>
        <dsp:cNvPr id="0" name=""/>
        <dsp:cNvSpPr/>
      </dsp:nvSpPr>
      <dsp:spPr>
        <a:xfrm>
          <a:off x="3374021" y="213370"/>
          <a:ext cx="569091" cy="569091"/>
        </a:xfrm>
        <a:prstGeom prst="rect">
          <a:avLst/>
        </a:prstGeom>
        <a:blipFill rotWithShape="1">
          <a:blip xmlns:r="http://schemas.openxmlformats.org/officeDocument/2006/relationships" r:embed="rId3">
            <a:duotone>
              <a:schemeClr val="bg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bg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37C9CB-12EC-4856-AC86-22D29C8D82B5}">
      <dsp:nvSpPr>
        <dsp:cNvPr id="0" name=""/>
        <dsp:cNvSpPr/>
      </dsp:nvSpPr>
      <dsp:spPr>
        <a:xfrm>
          <a:off x="2845579" y="1302774"/>
          <a:ext cx="1625976" cy="6503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2000" kern="120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GENDER</a:t>
          </a:r>
          <a:endParaRPr lang="en-US" sz="2000" kern="1200" dirty="0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sp:txBody>
      <dsp:txXfrm>
        <a:off x="2845579" y="1302774"/>
        <a:ext cx="1625976" cy="650390"/>
      </dsp:txXfrm>
    </dsp:sp>
    <dsp:sp modelId="{888B584D-7BD7-4467-895F-BF2E477299B8}">
      <dsp:nvSpPr>
        <dsp:cNvPr id="0" name=""/>
        <dsp:cNvSpPr/>
      </dsp:nvSpPr>
      <dsp:spPr>
        <a:xfrm>
          <a:off x="5073166" y="1993"/>
          <a:ext cx="991845" cy="991845"/>
        </a:xfrm>
        <a:prstGeom prst="ellipse">
          <a:avLst/>
        </a:prstGeom>
        <a:solidFill>
          <a:srgbClr val="03519B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6D667C6-50FD-405E-B7E8-A1B3E1F23D9B}">
      <dsp:nvSpPr>
        <dsp:cNvPr id="0" name=""/>
        <dsp:cNvSpPr/>
      </dsp:nvSpPr>
      <dsp:spPr>
        <a:xfrm>
          <a:off x="5284543" y="213370"/>
          <a:ext cx="569091" cy="569091"/>
        </a:xfrm>
        <a:prstGeom prst="rect">
          <a:avLst/>
        </a:prstGeom>
        <a:blipFill rotWithShape="1"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3979842-5DEA-4254-B17E-485BBCE5409D}">
      <dsp:nvSpPr>
        <dsp:cNvPr id="0" name=""/>
        <dsp:cNvSpPr/>
      </dsp:nvSpPr>
      <dsp:spPr>
        <a:xfrm>
          <a:off x="4756101" y="1302774"/>
          <a:ext cx="1625976" cy="6503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2000" kern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EDUCATIONAL ATTAINMENT</a:t>
          </a:r>
          <a:endParaRPr lang="en-US" sz="2000" kern="1200" dirty="0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sp:txBody>
      <dsp:txXfrm>
        <a:off x="4756101" y="1302774"/>
        <a:ext cx="1625976" cy="650390"/>
      </dsp:txXfrm>
    </dsp:sp>
    <dsp:sp modelId="{EF10F9CF-9DAF-4221-A166-F2AF738C9237}">
      <dsp:nvSpPr>
        <dsp:cNvPr id="0" name=""/>
        <dsp:cNvSpPr/>
      </dsp:nvSpPr>
      <dsp:spPr>
        <a:xfrm>
          <a:off x="6983689" y="1993"/>
          <a:ext cx="991845" cy="991845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6096010-1CF2-4B34-959F-2EC6A41B002B}">
      <dsp:nvSpPr>
        <dsp:cNvPr id="0" name=""/>
        <dsp:cNvSpPr/>
      </dsp:nvSpPr>
      <dsp:spPr>
        <a:xfrm>
          <a:off x="7195066" y="213370"/>
          <a:ext cx="569091" cy="569091"/>
        </a:xfrm>
        <a:prstGeom prst="rect">
          <a:avLst/>
        </a:prstGeom>
        <a:blipFill rotWithShape="1"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CBDBD41-9F94-4C1F-AB14-AE09F7BFF715}">
      <dsp:nvSpPr>
        <dsp:cNvPr id="0" name=""/>
        <dsp:cNvSpPr/>
      </dsp:nvSpPr>
      <dsp:spPr>
        <a:xfrm>
          <a:off x="6666623" y="1302774"/>
          <a:ext cx="1625976" cy="6503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000" kern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AGE</a:t>
          </a:r>
        </a:p>
      </dsp:txBody>
      <dsp:txXfrm>
        <a:off x="6666623" y="1302774"/>
        <a:ext cx="1625976" cy="650390"/>
      </dsp:txXfrm>
    </dsp:sp>
    <dsp:sp modelId="{2646B545-47C0-498E-99BE-909BFD812F9A}">
      <dsp:nvSpPr>
        <dsp:cNvPr id="0" name=""/>
        <dsp:cNvSpPr/>
      </dsp:nvSpPr>
      <dsp:spPr>
        <a:xfrm>
          <a:off x="1107459" y="2359659"/>
          <a:ext cx="991845" cy="991845"/>
        </a:xfrm>
        <a:prstGeom prst="ellipse">
          <a:avLst/>
        </a:prstGeom>
        <a:solidFill>
          <a:srgbClr val="F40CDE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CD25B6E-C8F6-4791-AF20-F561FC38B24F}">
      <dsp:nvSpPr>
        <dsp:cNvPr id="0" name=""/>
        <dsp:cNvSpPr/>
      </dsp:nvSpPr>
      <dsp:spPr>
        <a:xfrm>
          <a:off x="1275462" y="2571036"/>
          <a:ext cx="569091" cy="569091"/>
        </a:xfrm>
        <a:prstGeom prst="rect">
          <a:avLst/>
        </a:prstGeom>
        <a:blipFill rotWithShape="1">
          <a:blip xmlns:r="http://schemas.openxmlformats.org/officeDocument/2006/relationships"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0480024-AE57-4A5C-BEBE-D19D428CEE90}">
      <dsp:nvSpPr>
        <dsp:cNvPr id="0" name=""/>
        <dsp:cNvSpPr/>
      </dsp:nvSpPr>
      <dsp:spPr>
        <a:xfrm>
          <a:off x="747020" y="3660440"/>
          <a:ext cx="1625976" cy="6503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2000" kern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Partnership</a:t>
          </a:r>
          <a:endParaRPr lang="en-US" sz="2000" kern="1200" dirty="0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sp:txBody>
      <dsp:txXfrm>
        <a:off x="747020" y="3660440"/>
        <a:ext cx="1625976" cy="650390"/>
      </dsp:txXfrm>
    </dsp:sp>
    <dsp:sp modelId="{7780CDF1-256B-48C3-8750-E4BDD180ACF7}">
      <dsp:nvSpPr>
        <dsp:cNvPr id="0" name=""/>
        <dsp:cNvSpPr/>
      </dsp:nvSpPr>
      <dsp:spPr>
        <a:xfrm>
          <a:off x="2974608" y="2359659"/>
          <a:ext cx="991845" cy="991845"/>
        </a:xfrm>
        <a:prstGeom prst="ellipse">
          <a:avLst/>
        </a:prstGeom>
        <a:solidFill>
          <a:schemeClr val="accent6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FF19710-AC1E-4C93-87EF-0C8C46055781}">
      <dsp:nvSpPr>
        <dsp:cNvPr id="0" name=""/>
        <dsp:cNvSpPr/>
      </dsp:nvSpPr>
      <dsp:spPr>
        <a:xfrm>
          <a:off x="3185985" y="2571036"/>
          <a:ext cx="569091" cy="569091"/>
        </a:xfrm>
        <a:prstGeom prst="rect">
          <a:avLst/>
        </a:prstGeom>
        <a:blipFill>
          <a:blip xmlns:r="http://schemas.openxmlformats.org/officeDocument/2006/relationships"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1E9E45-69D0-4EBD-ABA0-4DE422ACDB4C}">
      <dsp:nvSpPr>
        <dsp:cNvPr id="0" name=""/>
        <dsp:cNvSpPr/>
      </dsp:nvSpPr>
      <dsp:spPr>
        <a:xfrm>
          <a:off x="2657542" y="3660440"/>
          <a:ext cx="1625976" cy="6503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2000" kern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confidantes</a:t>
          </a:r>
        </a:p>
      </dsp:txBody>
      <dsp:txXfrm>
        <a:off x="2657542" y="3660440"/>
        <a:ext cx="1625976" cy="650390"/>
      </dsp:txXfrm>
    </dsp:sp>
    <dsp:sp modelId="{636F042B-D0EA-4158-9AC5-D47C0ECCB3F0}">
      <dsp:nvSpPr>
        <dsp:cNvPr id="0" name=""/>
        <dsp:cNvSpPr/>
      </dsp:nvSpPr>
      <dsp:spPr>
        <a:xfrm>
          <a:off x="4885130" y="2359659"/>
          <a:ext cx="991845" cy="991845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82DC08D-8F84-4F70-ACF8-60B12C0917BE}">
      <dsp:nvSpPr>
        <dsp:cNvPr id="0" name=""/>
        <dsp:cNvSpPr/>
      </dsp:nvSpPr>
      <dsp:spPr>
        <a:xfrm>
          <a:off x="5096507" y="2571036"/>
          <a:ext cx="569091" cy="569091"/>
        </a:xfrm>
        <a:prstGeom prst="rect">
          <a:avLst/>
        </a:prstGeom>
        <a:blipFill>
          <a:blip xmlns:r="http://schemas.openxmlformats.org/officeDocument/2006/relationships"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26A415-EC4C-452C-856A-A1A764B2C848}">
      <dsp:nvSpPr>
        <dsp:cNvPr id="0" name=""/>
        <dsp:cNvSpPr/>
      </dsp:nvSpPr>
      <dsp:spPr>
        <a:xfrm>
          <a:off x="4568065" y="3660440"/>
          <a:ext cx="1625976" cy="6503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800" kern="1200" dirty="0"/>
            <a:t>Social Isolation Index</a:t>
          </a:r>
        </a:p>
      </dsp:txBody>
      <dsp:txXfrm>
        <a:off x="4568065" y="3660440"/>
        <a:ext cx="1625976" cy="650390"/>
      </dsp:txXfrm>
    </dsp:sp>
    <dsp:sp modelId="{A32D5953-9D63-4A79-882F-6498B6D3E75E}">
      <dsp:nvSpPr>
        <dsp:cNvPr id="0" name=""/>
        <dsp:cNvSpPr/>
      </dsp:nvSpPr>
      <dsp:spPr>
        <a:xfrm>
          <a:off x="6795653" y="2359659"/>
          <a:ext cx="991845" cy="991845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97CD2C1-EFDA-46F2-8C7C-27B3A2CE78A3}">
      <dsp:nvSpPr>
        <dsp:cNvPr id="0" name=""/>
        <dsp:cNvSpPr/>
      </dsp:nvSpPr>
      <dsp:spPr>
        <a:xfrm>
          <a:off x="7007030" y="2571036"/>
          <a:ext cx="569091" cy="569091"/>
        </a:xfrm>
        <a:prstGeom prst="rect">
          <a:avLst/>
        </a:prstGeom>
        <a:blipFill>
          <a:blip xmlns:r="http://schemas.openxmlformats.org/officeDocument/2006/relationships" r:embed="rId14">
            <a:duotone>
              <a:schemeClr val="bg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bg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rcRect/>
          <a:stretch>
            <a:fillRect l="-22000" r="-22000"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C19181F-6700-4D45-9774-0AA55877D60D}">
      <dsp:nvSpPr>
        <dsp:cNvPr id="0" name=""/>
        <dsp:cNvSpPr/>
      </dsp:nvSpPr>
      <dsp:spPr>
        <a:xfrm>
          <a:off x="6478587" y="3660440"/>
          <a:ext cx="1625976" cy="6503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800" kern="1200" dirty="0"/>
            <a:t>LONELINESS</a:t>
          </a:r>
        </a:p>
      </dsp:txBody>
      <dsp:txXfrm>
        <a:off x="6478587" y="3660440"/>
        <a:ext cx="1625976" cy="65039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AD0C6E-9B25-416B-9FD5-8A0C12938DE3}">
      <dsp:nvSpPr>
        <dsp:cNvPr id="0" name=""/>
        <dsp:cNvSpPr/>
      </dsp:nvSpPr>
      <dsp:spPr>
        <a:xfrm>
          <a:off x="0" y="24105"/>
          <a:ext cx="10515600" cy="913678"/>
        </a:xfrm>
        <a:prstGeom prst="roundRect">
          <a:avLst/>
        </a:prstGeom>
        <a:solidFill>
          <a:schemeClr val="accent1"/>
        </a:solidFill>
        <a:ln w="12700" cap="flat" cmpd="sng" algn="ctr">
          <a:solidFill>
            <a:schemeClr val="accent1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Social isolation is only weakly associated with loneliness</a:t>
          </a:r>
        </a:p>
      </dsp:txBody>
      <dsp:txXfrm>
        <a:off x="44602" y="68707"/>
        <a:ext cx="10426396" cy="824474"/>
      </dsp:txXfrm>
    </dsp:sp>
    <dsp:sp modelId="{803CCB08-C7B0-A34D-BEF7-E86CCF10015E}">
      <dsp:nvSpPr>
        <dsp:cNvPr id="0" name=""/>
        <dsp:cNvSpPr/>
      </dsp:nvSpPr>
      <dsp:spPr>
        <a:xfrm>
          <a:off x="0" y="1004023"/>
          <a:ext cx="10515600" cy="913678"/>
        </a:xfrm>
        <a:prstGeom prst="roundRect">
          <a:avLst/>
        </a:prstGeom>
        <a:solidFill>
          <a:schemeClr val="accent1">
            <a:alpha val="90000"/>
            <a:hueOff val="0"/>
            <a:satOff val="0"/>
            <a:lumOff val="0"/>
            <a:alphaOff val="-1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Symbol" pitchFamily="2" charset="2"/>
            <a:buNone/>
          </a:pPr>
          <a:r>
            <a:rPr lang="en-US" sz="2300" kern="1200" dirty="0">
              <a:ea typeface="Calibri" panose="020F0502020204030204" pitchFamily="34" charset="0"/>
            </a:rPr>
            <a:t>Those who were sometimes lonely before the pandemic more often became lonelier</a:t>
          </a:r>
          <a:endParaRPr lang="en-GB" sz="2300" kern="1200" dirty="0"/>
        </a:p>
      </dsp:txBody>
      <dsp:txXfrm>
        <a:off x="44602" y="1048625"/>
        <a:ext cx="10426396" cy="824474"/>
      </dsp:txXfrm>
    </dsp:sp>
    <dsp:sp modelId="{7759B919-BFEC-E34E-9DDB-0D3F492DC2DF}">
      <dsp:nvSpPr>
        <dsp:cNvPr id="0" name=""/>
        <dsp:cNvSpPr/>
      </dsp:nvSpPr>
      <dsp:spPr>
        <a:xfrm>
          <a:off x="0" y="1983942"/>
          <a:ext cx="10515600" cy="913678"/>
        </a:xfrm>
        <a:prstGeom prst="roundRect">
          <a:avLst/>
        </a:prstGeom>
        <a:solidFill>
          <a:schemeClr val="accent1">
            <a:alpha val="90000"/>
            <a:hueOff val="0"/>
            <a:satOff val="0"/>
            <a:lumOff val="0"/>
            <a:alphaOff val="-2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ea typeface="Calibri" panose="020F0502020204030204" pitchFamily="34" charset="0"/>
            </a:rPr>
            <a:t>Most of those who reported loneliness during the pandemic felt lonely before the pandemic</a:t>
          </a:r>
        </a:p>
      </dsp:txBody>
      <dsp:txXfrm>
        <a:off x="44602" y="2028544"/>
        <a:ext cx="10426396" cy="824474"/>
      </dsp:txXfrm>
    </dsp:sp>
    <dsp:sp modelId="{DB62DAEC-1E83-4844-B8F5-8B3E2571401D}">
      <dsp:nvSpPr>
        <dsp:cNvPr id="0" name=""/>
        <dsp:cNvSpPr/>
      </dsp:nvSpPr>
      <dsp:spPr>
        <a:xfrm>
          <a:off x="0" y="2963860"/>
          <a:ext cx="10515600" cy="913678"/>
        </a:xfrm>
        <a:prstGeom prst="roundRect">
          <a:avLst/>
        </a:prstGeom>
        <a:gradFill rotWithShape="1">
          <a:gsLst>
            <a:gs pos="0">
              <a:schemeClr val="accent5">
                <a:lumMod val="110000"/>
                <a:satMod val="105000"/>
                <a:tint val="67000"/>
              </a:schemeClr>
            </a:gs>
            <a:gs pos="50000">
              <a:schemeClr val="accent5">
                <a:lumMod val="105000"/>
                <a:satMod val="103000"/>
                <a:tint val="73000"/>
              </a:schemeClr>
            </a:gs>
            <a:gs pos="100000">
              <a:schemeClr val="accent5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5"/>
          </a:solidFill>
          <a:prstDash val="solid"/>
          <a:miter lim="800000"/>
        </a:ln>
        <a:effectLst/>
      </dsp:spPr>
      <dsp:style>
        <a:lnRef idx="1">
          <a:schemeClr val="accent5"/>
        </a:lnRef>
        <a:fillRef idx="2">
          <a:schemeClr val="accent5"/>
        </a:fillRef>
        <a:effectRef idx="1">
          <a:schemeClr val="accent5"/>
        </a:effectRef>
        <a:fontRef idx="minor">
          <a:schemeClr val="dk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Those separated or divorced and with few confidantes were most vulnerable to loneliness</a:t>
          </a:r>
        </a:p>
      </dsp:txBody>
      <dsp:txXfrm>
        <a:off x="44602" y="3008462"/>
        <a:ext cx="10426396" cy="824474"/>
      </dsp:txXfrm>
    </dsp:sp>
    <dsp:sp modelId="{1C398ADF-7616-DF47-A715-4246703EFA98}">
      <dsp:nvSpPr>
        <dsp:cNvPr id="0" name=""/>
        <dsp:cNvSpPr/>
      </dsp:nvSpPr>
      <dsp:spPr>
        <a:xfrm>
          <a:off x="0" y="3943779"/>
          <a:ext cx="10515600" cy="913678"/>
        </a:xfrm>
        <a:prstGeom prst="roundRect">
          <a:avLst/>
        </a:prstGeom>
        <a:gradFill rotWithShape="1">
          <a:gsLst>
            <a:gs pos="0">
              <a:schemeClr val="accent5">
                <a:lumMod val="110000"/>
                <a:satMod val="105000"/>
                <a:tint val="67000"/>
              </a:schemeClr>
            </a:gs>
            <a:gs pos="50000">
              <a:schemeClr val="accent5">
                <a:lumMod val="105000"/>
                <a:satMod val="103000"/>
                <a:tint val="73000"/>
              </a:schemeClr>
            </a:gs>
            <a:gs pos="100000">
              <a:schemeClr val="accent5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5"/>
          </a:solidFill>
          <a:prstDash val="solid"/>
          <a:miter lim="800000"/>
        </a:ln>
        <a:effectLst/>
      </dsp:spPr>
      <dsp:style>
        <a:lnRef idx="1">
          <a:schemeClr val="accent5"/>
        </a:lnRef>
        <a:fillRef idx="2">
          <a:schemeClr val="accent5"/>
        </a:fillRef>
        <a:effectRef idx="1">
          <a:schemeClr val="accent5"/>
        </a:effectRef>
        <a:fontRef idx="minor">
          <a:schemeClr val="dk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Social Distancing Measures did not, statistically increase loneliness</a:t>
          </a:r>
        </a:p>
      </dsp:txBody>
      <dsp:txXfrm>
        <a:off x="44602" y="3988381"/>
        <a:ext cx="10426396" cy="82447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D45C85-E471-40E5-AA1B-835E581F90BC}" type="datetimeFigureOut">
              <a:rPr lang="en-GB" smtClean="0"/>
              <a:t>15/11/2024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7E611F-45D3-4B89-B0A6-39892F88E3E3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339039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7E611F-45D3-4B89-B0A6-39892F88E3E3}" type="slidenum">
              <a:rPr lang="en-GB" smtClean="0"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347975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7E611F-45D3-4B89-B0A6-39892F88E3E3}" type="slidenum">
              <a:rPr lang="en-GB" smtClean="0"/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376203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4B25FC-24B3-40A1-9C3F-5CF392509CC9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3573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4B25FC-24B3-40A1-9C3F-5CF392509CC9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0524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4B25FC-24B3-40A1-9C3F-5CF392509CC9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081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4B25FC-24B3-40A1-9C3F-5CF392509CC9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8765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AB1F29-5D0C-4296-96FE-A931F4829145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992272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7E611F-45D3-4B89-B0A6-39892F88E3E3}" type="slidenum">
              <a:rPr lang="en-GB" smtClean="0"/>
              <a:t>18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85189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Highlighting this bc they’re often conflated in the literature and one of the goals of my research project is to work to disentangle them.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2B33B5-C5B9-4657-93A8-D4F58AA8951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8369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4B25FC-24B3-40A1-9C3F-5CF392509CC9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78188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AB613D-CF81-49FC-A7AE-0460626BC609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69554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2B33B5-C5B9-4657-93A8-D4F58AA8951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91459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Race/eth, early wealth, part stat, labor stat, comorbidity, loneliness, drink, smoke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7E611F-45D3-4B89-B0A6-39892F88E3E3}" type="slidenum">
              <a:rPr lang="en-GB" smtClean="0"/>
              <a:t>22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7522366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7E611F-45D3-4B89-B0A6-39892F88E3E3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21331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2B33B5-C5B9-4657-93A8-D4F58AA8951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0855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4B25FC-24B3-40A1-9C3F-5CF392509CC9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2115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7E611F-45D3-4B89-B0A6-39892F88E3E3}" type="slidenum">
              <a:rPr lang="en-GB" smtClean="0"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279384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4B25FC-24B3-40A1-9C3F-5CF392509CC9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4004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7E611F-45D3-4B89-B0A6-39892F88E3E3}" type="slidenum">
              <a:rPr lang="en-GB" smtClean="0"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63316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4B25FC-24B3-40A1-9C3F-5CF392509CC9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8938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4B25FC-24B3-40A1-9C3F-5CF392509CC9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9492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B57DF0-1AC0-D42D-A5CF-89A818C39F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E5862C-8DF0-1A25-DD16-8D1B251816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928119-A096-4851-3044-98F20C4686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51537-B22F-4A82-BF72-E04BA8B46C86}" type="datetimeFigureOut">
              <a:rPr lang="en-GB" smtClean="0"/>
              <a:t>15/11/2024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35D480-0E35-0C9C-6A49-DB577EBB2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7D5EAC-EA5B-F337-E267-EE7C028C28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F6DE0-304B-48EB-A2C1-DD77F302FE7A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889385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C6C78-0102-E321-BD37-486219B65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E037C6-5658-6F61-C153-49CCAF5E17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AE9FB8-4DA8-03AF-3188-4140EE5226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51537-B22F-4A82-BF72-E04BA8B46C86}" type="datetimeFigureOut">
              <a:rPr lang="en-GB" smtClean="0"/>
              <a:t>15/11/2024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5FF194-79BB-1F01-62C5-0B0D93D20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3B09BF-01D9-123F-1AD3-C2C636AEE5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F6DE0-304B-48EB-A2C1-DD77F302FE7A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178239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B820FE2-4660-8269-414B-721C24EFE22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4E2042F-740E-0EB6-A84B-A4608FC880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D2215F-AA39-A20C-8749-4B408573EF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51537-B22F-4A82-BF72-E04BA8B46C86}" type="datetimeFigureOut">
              <a:rPr lang="en-GB" smtClean="0"/>
              <a:t>15/11/2024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55E92C-B2B8-F1A8-2760-F0F6186F5D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1FD8D6-48FE-6F1D-75D3-41D5A888BD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F6DE0-304B-48EB-A2C1-DD77F302FE7A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104470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432800" y="6248404"/>
            <a:ext cx="2743200" cy="365125"/>
          </a:xfrm>
        </p:spPr>
        <p:txBody>
          <a:bodyPr/>
          <a:lstStyle/>
          <a:p>
            <a:fld id="{DC5B3AC0-7457-49AE-9C4C-AE80AB6EA358}" type="datetime1">
              <a:rPr lang="en-US" smtClean="0">
                <a:solidFill>
                  <a:srgbClr val="000000"/>
                </a:solidFill>
              </a:rPr>
              <a:pPr/>
              <a:t>11/15/24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176002" y="6248404"/>
            <a:ext cx="753545" cy="365125"/>
          </a:xfrm>
        </p:spPr>
        <p:txBody>
          <a:bodyPr/>
          <a:lstStyle/>
          <a:p>
            <a:fld id="{13FB43A9-DC81-45D3-BB98-6DB7CD56906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277091" y="152400"/>
            <a:ext cx="2586181" cy="3810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036859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432800" y="6248404"/>
            <a:ext cx="2743200" cy="365125"/>
          </a:xfrm>
        </p:spPr>
        <p:txBody>
          <a:bodyPr/>
          <a:lstStyle/>
          <a:p>
            <a:fld id="{DC5B3AC0-7457-49AE-9C4C-AE80AB6EA358}" type="datetime1">
              <a:rPr lang="en-US" smtClean="0">
                <a:solidFill>
                  <a:srgbClr val="000000"/>
                </a:solidFill>
              </a:rPr>
              <a:pPr/>
              <a:t>11/15/24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176002" y="6248404"/>
            <a:ext cx="753545" cy="365125"/>
          </a:xfrm>
        </p:spPr>
        <p:txBody>
          <a:bodyPr/>
          <a:lstStyle/>
          <a:p>
            <a:fld id="{13FB43A9-DC81-45D3-BB98-6DB7CD56906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277091" y="152400"/>
            <a:ext cx="2586181" cy="3810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2793072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380270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188191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8631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380270"/>
            <a:ext cx="9144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188191"/>
            <a:ext cx="9144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88231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EF2082-D5FB-8AFF-F056-07D702BAA3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CAF524-371D-7AA0-A6FF-7BE306BFCB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83C709-93F6-2B60-040B-7371B17647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51537-B22F-4A82-BF72-E04BA8B46C86}" type="datetimeFigureOut">
              <a:rPr lang="en-GB" smtClean="0"/>
              <a:t>15/11/2024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6BD5E0-F9BF-2E5D-FEE5-A1CE362214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0BFF13-8345-8C9D-B743-AC3F3FF87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F6DE0-304B-48EB-A2C1-DD77F302FE7A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235300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96229C-66B1-1CA9-C18D-49CE896248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387BB6-327C-AAAD-5602-95D2D66777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8BC521-097A-05F2-282B-08B8E198CA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51537-B22F-4A82-BF72-E04BA8B46C86}" type="datetimeFigureOut">
              <a:rPr lang="en-GB" smtClean="0"/>
              <a:t>15/11/2024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05A83F-0DD9-5313-455C-D19BA1AE36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F0C374-3634-F56D-A876-1B06D3CB4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F6DE0-304B-48EB-A2C1-DD77F302FE7A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868554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463EB2-0A85-02E7-94C9-752E7E2EE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0D6FB1-6BF6-3F16-A252-253FCFAE59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387134-E3BC-1AB6-8159-184A997CC7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F2B7F8-D1A4-B152-696C-B5C014020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51537-B22F-4A82-BF72-E04BA8B46C86}" type="datetimeFigureOut">
              <a:rPr lang="en-GB" smtClean="0"/>
              <a:t>15/11/2024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AC8DB8-F1F0-9318-23A7-684D455685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72F4A8-D554-61B2-6502-4E23940F74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F6DE0-304B-48EB-A2C1-DD77F302FE7A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500585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327354-BA27-D4BF-CFCB-6AF6EFAAF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04282A-EA85-47B7-64FB-3847AC5BD9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EC3277-25D1-6BC6-EE97-9762B4946B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8D0AECA-331B-4D8F-9263-DEE67A6F686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F61B11B-9B27-29D8-3C1C-CA14F0E2805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61ACA3B-B295-28B7-C2B5-F99061F203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51537-B22F-4A82-BF72-E04BA8B46C86}" type="datetimeFigureOut">
              <a:rPr lang="en-GB" smtClean="0"/>
              <a:t>15/11/2024</a:t>
            </a:fld>
            <a:endParaRPr lang="en-GB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C137724-7749-0978-A3E7-6EFB1FEEED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8F88D20-78D6-082B-3127-389F42B485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F6DE0-304B-48EB-A2C1-DD77F302FE7A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497815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FCB5D-6950-A733-6330-759027DB9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0F8A81B-72A8-52A1-BD05-65F499778D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51537-B22F-4A82-BF72-E04BA8B46C86}" type="datetimeFigureOut">
              <a:rPr lang="en-GB" smtClean="0"/>
              <a:t>15/11/2024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9FF27F-0003-572E-F0D8-533214B0A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4298D7-22A7-5884-1993-7C6F4506E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F6DE0-304B-48EB-A2C1-DD77F302FE7A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664372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B027042-3F0C-3A53-4A86-F16685FE69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51537-B22F-4A82-BF72-E04BA8B46C86}" type="datetimeFigureOut">
              <a:rPr lang="en-GB" smtClean="0"/>
              <a:t>15/11/2024</a:t>
            </a:fld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AF2AD3-0454-9CAF-DBC7-D6B768EBC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D2C5A1-A8AD-BD40-3DBA-4C2372DEC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F6DE0-304B-48EB-A2C1-DD77F302FE7A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498305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164BD5-4094-92D8-4DEE-570B4883E9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6A1A2D-3416-2B26-1D32-E2FABE6475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323119-4DA8-4DA8-F174-A99604BFE4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6C8E2E-C5F4-A6AC-CD4D-6BD3E2FE21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51537-B22F-4A82-BF72-E04BA8B46C86}" type="datetimeFigureOut">
              <a:rPr lang="en-GB" smtClean="0"/>
              <a:t>15/11/2024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2A6784-5CB9-6E2A-4373-95066C32F4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C687E2-BEC0-34D6-2F5A-1F7F36084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F6DE0-304B-48EB-A2C1-DD77F302FE7A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512363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E65123-1B4A-A8D6-005C-1FB84415E3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DC7BA1C-5027-4602-B9FC-744C0E6C53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F07750-08EB-DA1F-32A7-C17409BDE6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EF8B45-F476-4C7C-9931-65E663DA7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51537-B22F-4A82-BF72-E04BA8B46C86}" type="datetimeFigureOut">
              <a:rPr lang="en-GB" smtClean="0"/>
              <a:t>15/11/2024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070E5B-3BEB-AE74-13CA-802CACBD0E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6E8E4E-6D3C-65E7-1F6C-7BA7A84E5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F6DE0-304B-48EB-A2C1-DD77F302FE7A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242779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C57B0EA-B093-D7A9-8EE8-2D2AE6CFFD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55CB73-54CE-7B7D-0048-18214B238C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0BADA1-7B52-5D82-9CFE-41F2D50B677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551537-B22F-4A82-BF72-E04BA8B46C86}" type="datetimeFigureOut">
              <a:rPr lang="en-GB" smtClean="0"/>
              <a:t>15/11/2024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4F6EAE-6602-3A4A-275D-6D1DE5D30F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E0F7C5-643E-4338-537C-9B1AC1384E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AF6DE0-304B-48EB-A2C1-DD77F302FE7A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986391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7" r:id="rId1"/>
    <p:sldLayoutId id="2147483778" r:id="rId2"/>
    <p:sldLayoutId id="2147483779" r:id="rId3"/>
    <p:sldLayoutId id="2147483780" r:id="rId4"/>
    <p:sldLayoutId id="2147483781" r:id="rId5"/>
    <p:sldLayoutId id="2147483782" r:id="rId6"/>
    <p:sldLayoutId id="2147483783" r:id="rId7"/>
    <p:sldLayoutId id="2147483784" r:id="rId8"/>
    <p:sldLayoutId id="2147483785" r:id="rId9"/>
    <p:sldLayoutId id="2147483786" r:id="rId10"/>
    <p:sldLayoutId id="2147483787" r:id="rId11"/>
    <p:sldLayoutId id="2147483701" r:id="rId12"/>
    <p:sldLayoutId id="2147483702" r:id="rId13"/>
    <p:sldLayoutId id="2147483649" r:id="rId14"/>
    <p:sldLayoutId id="2147483688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4.xml"/><Relationship Id="rId4" Type="http://schemas.openxmlformats.org/officeDocument/2006/relationships/chart" Target="../charts/char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401514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Isolation and loneliness in the COVID era among older adults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58801" y="3000128"/>
            <a:ext cx="6971030" cy="3057772"/>
          </a:xfrm>
        </p:spPr>
        <p:txBody>
          <a:bodyPr>
            <a:normAutofit fontScale="92500" lnSpcReduction="20000"/>
          </a:bodyPr>
          <a:lstStyle/>
          <a:p>
            <a:pPr algn="just" eaLnBrk="0" fontAlgn="base" hangingPunct="0">
              <a:lnSpc>
                <a:spcPct val="100000"/>
              </a:lnSpc>
              <a:spcBef>
                <a:spcPct val="20000"/>
              </a:spcBef>
              <a:spcAft>
                <a:spcPts val="800"/>
              </a:spcAft>
              <a:defRPr/>
            </a:pPr>
            <a:r>
              <a:rPr kumimoji="0" lang="en-US" sz="1900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Chris </a:t>
            </a:r>
            <a:r>
              <a:rPr kumimoji="0" lang="en-US" sz="1900" i="0" u="none" strike="noStrike" kern="0" cap="none" spc="0" normalizeH="0" baseline="0" noProof="0" dirty="0" err="1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Cunnigham</a:t>
            </a:r>
            <a:endParaRPr kumimoji="0" lang="en-US" sz="1900" i="0" u="none" strike="noStrike" kern="0" cap="none" spc="0" normalizeH="0" baseline="0" noProof="0" dirty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just" eaLnBrk="0" fontAlgn="base" hangingPunct="0">
              <a:lnSpc>
                <a:spcPct val="100000"/>
              </a:lnSpc>
              <a:spcBef>
                <a:spcPct val="20000"/>
              </a:spcBef>
              <a:spcAft>
                <a:spcPts val="800"/>
              </a:spcAft>
              <a:defRPr/>
            </a:pPr>
            <a:r>
              <a:rPr kumimoji="0" lang="en-US" sz="19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Citinomics</a:t>
            </a:r>
            <a:endParaRPr lang="en-US" sz="19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just" eaLnBrk="0" fontAlgn="base" hangingPunct="0">
              <a:lnSpc>
                <a:spcPct val="100000"/>
              </a:lnSpc>
              <a:spcBef>
                <a:spcPct val="20000"/>
              </a:spcBef>
              <a:spcAft>
                <a:spcPts val="800"/>
              </a:spcAft>
              <a:defRPr/>
            </a:pPr>
            <a:r>
              <a:rPr kumimoji="0" lang="en-US" sz="1900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Solveig A Cunningham</a:t>
            </a:r>
            <a:endParaRPr kumimoji="0" lang="en-IN" sz="1900" i="0" u="none" strike="noStrike" kern="0" cap="none" spc="0" normalizeH="0" baseline="0" noProof="0" dirty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just" eaLnBrk="0" fontAlgn="base" hangingPunct="0">
              <a:lnSpc>
                <a:spcPct val="100000"/>
              </a:lnSpc>
              <a:spcBef>
                <a:spcPts val="0"/>
              </a:spcBef>
              <a:defRPr/>
            </a:pPr>
            <a:r>
              <a:rPr kumimoji="0" lang="en-US" sz="1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Emory University, United States</a:t>
            </a:r>
            <a:endParaRPr lang="en-US" sz="19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just" eaLnBrk="0" fontAlgn="base" hangingPunct="0">
              <a:lnSpc>
                <a:spcPct val="100000"/>
              </a:lnSpc>
              <a:spcBef>
                <a:spcPts val="0"/>
              </a:spcBef>
              <a:defRPr/>
            </a:pPr>
            <a:r>
              <a:rPr kumimoji="0" lang="en-US" sz="1900" b="0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Netherlands Interdisciplinary </a:t>
            </a:r>
            <a:r>
              <a:rPr lang="en-US" sz="1900" kern="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Demographic </a:t>
            </a:r>
            <a:r>
              <a:rPr kumimoji="0" lang="en-US" sz="1900" b="0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Institute, Netherlands</a:t>
            </a:r>
            <a:endParaRPr lang="en-IN" sz="1900" kern="0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just" eaLnBrk="0" fontAlgn="base" hangingPunct="0">
              <a:lnSpc>
                <a:spcPct val="100000"/>
              </a:lnSpc>
              <a:spcBef>
                <a:spcPct val="20000"/>
              </a:spcBef>
              <a:spcAft>
                <a:spcPts val="800"/>
              </a:spcAft>
              <a:defRPr/>
            </a:pPr>
            <a:r>
              <a:rPr kumimoji="0" lang="en-US" sz="1900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Audrey Ling</a:t>
            </a:r>
          </a:p>
          <a:p>
            <a:pPr algn="just" eaLnBrk="0" fontAlgn="base" hangingPunct="0">
              <a:lnSpc>
                <a:spcPct val="100000"/>
              </a:lnSpc>
              <a:spcBef>
                <a:spcPts val="0"/>
              </a:spcBef>
              <a:defRPr/>
            </a:pPr>
            <a:r>
              <a:rPr kumimoji="0" lang="en-US" sz="1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Emory University, United States</a:t>
            </a:r>
          </a:p>
          <a:p>
            <a:pPr algn="just" eaLnBrk="0" fontAlgn="base" hangingPunct="0">
              <a:lnSpc>
                <a:spcPct val="100000"/>
              </a:lnSpc>
              <a:spcBef>
                <a:spcPts val="0"/>
              </a:spcBef>
              <a:defRPr/>
            </a:pPr>
            <a:r>
              <a:rPr kumimoji="0" lang="en-US" sz="1900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Jo </a:t>
            </a:r>
            <a:r>
              <a:rPr kumimoji="0" lang="en-US" sz="1900" i="0" u="none" strike="noStrike" kern="0" cap="none" spc="0" normalizeH="0" baseline="0" noProof="0" dirty="0" err="1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Mhairi</a:t>
            </a:r>
            <a:r>
              <a:rPr kumimoji="0" lang="en-US" sz="1900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Hale</a:t>
            </a:r>
            <a:endParaRPr kumimoji="0" lang="en-US" sz="1900" b="0" i="0" u="none" strike="noStrike" kern="0" cap="none" spc="0" normalizeH="0" baseline="30000" noProof="0" dirty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just" eaLnBrk="0" fontAlgn="base" hangingPunct="0">
              <a:lnSpc>
                <a:spcPct val="100000"/>
              </a:lnSpc>
              <a:spcBef>
                <a:spcPts val="0"/>
              </a:spcBef>
              <a:defRPr/>
            </a:pPr>
            <a:r>
              <a:rPr lang="en-US" sz="1900" kern="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University of St Andrews, Scotland</a:t>
            </a:r>
          </a:p>
          <a:p>
            <a:pPr algn="just" eaLnBrk="0" fontAlgn="base" hangingPunct="0">
              <a:lnSpc>
                <a:spcPct val="100000"/>
              </a:lnSpc>
              <a:spcBef>
                <a:spcPts val="0"/>
              </a:spcBef>
              <a:defRPr/>
            </a:pPr>
            <a:r>
              <a:rPr lang="en-US" sz="1900" kern="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Max Planck Institute for Demographic Research, Germany</a:t>
            </a:r>
          </a:p>
          <a:p>
            <a:pPr algn="just" eaLnBrk="0" fontAlgn="base" hangingPunct="0">
              <a:lnSpc>
                <a:spcPct val="100000"/>
              </a:lnSpc>
              <a:spcBef>
                <a:spcPts val="0"/>
              </a:spcBef>
              <a:defRPr/>
            </a:pPr>
            <a:endParaRPr lang="en-US" sz="800" kern="0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7A6EAE29-9E79-290E-B4D0-52052334E6BB}"/>
              </a:ext>
            </a:extLst>
          </p:cNvPr>
          <p:cNvPicPr>
            <a:picLocks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70" r="4" b="4"/>
          <a:stretch/>
        </p:blipFill>
        <p:spPr bwMode="auto">
          <a:xfrm>
            <a:off x="7886700" y="4179764"/>
            <a:ext cx="2058590" cy="1442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48DE039-62A3-D2A4-B6CC-D33BBA1E3D8C}"/>
              </a:ext>
            </a:extLst>
          </p:cNvPr>
          <p:cNvSpPr/>
          <p:nvPr/>
        </p:nvSpPr>
        <p:spPr>
          <a:xfrm>
            <a:off x="245730" y="6268914"/>
            <a:ext cx="4000500" cy="3937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citinomics.com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74558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EB17CDFD-035F-4C8F-856F-FC28A36E7680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798312"/>
          </a:xfrm>
          <a:prstGeom prst="rect">
            <a:avLst/>
          </a:prstGeom>
          <a:solidFill>
            <a:srgbClr val="03519B"/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28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People that were already socially isolated before COVID were </a:t>
            </a:r>
            <a:r>
              <a:rPr lang="en-GB" sz="2800" b="1" u="sng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less</a:t>
            </a:r>
            <a:r>
              <a:rPr lang="en-GB" sz="28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likely to get lonelier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E2B9E1-F0A5-12CC-BC03-6E8E8DBBBC75}"/>
              </a:ext>
            </a:extLst>
          </p:cNvPr>
          <p:cNvSpPr txBox="1"/>
          <p:nvPr/>
        </p:nvSpPr>
        <p:spPr>
          <a:xfrm>
            <a:off x="125444" y="1219194"/>
            <a:ext cx="4964716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</a:t>
            </a:r>
          </a:p>
          <a:p>
            <a:pPr marL="457200" indent="-457200">
              <a:buAutoNum type="arabicParenR"/>
            </a:pPr>
            <a:r>
              <a:rPr lang="en-GB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If already isolated, COVID may not have had much effect</a:t>
            </a:r>
          </a:p>
          <a:p>
            <a:pPr marL="457200" indent="-457200">
              <a:buAutoNum type="arabicParenR"/>
            </a:pPr>
            <a:r>
              <a:rPr lang="en-GB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Contemporaneous COVID SSI less predictive of getting lonelier</a:t>
            </a:r>
          </a:p>
          <a:p>
            <a:pPr marL="457200" indent="-457200">
              <a:buAutoNum type="arabicParenR"/>
            </a:pPr>
            <a:r>
              <a:rPr lang="en-GB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However, there’s not much variation in SSI between waves</a:t>
            </a:r>
          </a:p>
          <a:p>
            <a:pPr marL="457200" indent="-457200">
              <a:buAutoNum type="arabicParenR"/>
            </a:pPr>
            <a:r>
              <a:rPr lang="en-GB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More likely sorting on ISS and taste for companionship</a:t>
            </a:r>
          </a:p>
          <a:p>
            <a:pPr marL="457200" indent="-457200">
              <a:buAutoNum type="arabicParenR"/>
            </a:pPr>
            <a:endParaRPr lang="en-GB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GB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32920D9-B504-78BB-8F7C-F820A1677F88}"/>
              </a:ext>
            </a:extLst>
          </p:cNvPr>
          <p:cNvSpPr txBox="1">
            <a:spLocks/>
          </p:cNvSpPr>
          <p:nvPr/>
        </p:nvSpPr>
        <p:spPr>
          <a:xfrm>
            <a:off x="-1" y="6025567"/>
            <a:ext cx="12192000" cy="798312"/>
          </a:xfrm>
          <a:prstGeom prst="rect">
            <a:avLst/>
          </a:prstGeom>
          <a:solidFill>
            <a:srgbClr val="03519B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Controlling for race/ethnicity, gender, age, education, partnership status, number of confidantes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28D554E-F1CB-947C-A5B8-F1A594531D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8374" y="798312"/>
            <a:ext cx="6303878" cy="4946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1304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EB17CDFD-035F-4C8F-856F-FC28A36E7680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798312"/>
          </a:xfrm>
          <a:prstGeom prst="rect">
            <a:avLst/>
          </a:prstGeom>
          <a:solidFill>
            <a:srgbClr val="03519B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800" dirty="0">
                <a:solidFill>
                  <a:schemeClr val="bg1"/>
                </a:solidFill>
                <a:latin typeface="Calibri" panose="020F0502020204030204" pitchFamily="34" charset="0"/>
              </a:rPr>
              <a:t>Confidantes and Loneliness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E7CFD34-7280-322E-140E-52B18521CA0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623848" y="815372"/>
            <a:ext cx="9458601" cy="522725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05E6C83-BCB4-9E17-476B-B8921BF11ACB}"/>
              </a:ext>
            </a:extLst>
          </p:cNvPr>
          <p:cNvSpPr txBox="1">
            <a:spLocks/>
          </p:cNvSpPr>
          <p:nvPr/>
        </p:nvSpPr>
        <p:spPr>
          <a:xfrm>
            <a:off x="-1" y="6025567"/>
            <a:ext cx="12192000" cy="798312"/>
          </a:xfrm>
          <a:prstGeom prst="rect">
            <a:avLst/>
          </a:prstGeom>
          <a:solidFill>
            <a:srgbClr val="03519B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Controlling for race/ethnicity, age, education, social isolation index</a:t>
            </a:r>
          </a:p>
        </p:txBody>
      </p:sp>
    </p:spTree>
    <p:extLst>
      <p:ext uri="{BB962C8B-B14F-4D97-AF65-F5344CB8AC3E}">
        <p14:creationId xmlns:p14="http://schemas.microsoft.com/office/powerpoint/2010/main" val="22622333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46859C-E0A7-A804-B477-1BE7C343DA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200" y="1"/>
            <a:ext cx="11836400" cy="1155700"/>
          </a:xfrm>
        </p:spPr>
        <p:txBody>
          <a:bodyPr>
            <a:normAutofit/>
          </a:bodyPr>
          <a:lstStyle/>
          <a:p>
            <a:r>
              <a:rPr lang="en-US" sz="3200" dirty="0"/>
              <a:t>Did COVID preventive strategies play a role in feeling loneliness?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689107-D729-B86C-957B-FB15617922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612" y="1074739"/>
            <a:ext cx="5157787" cy="823912"/>
          </a:xfrm>
        </p:spPr>
        <p:txBody>
          <a:bodyPr>
            <a:normAutofit fontScale="92500" lnSpcReduction="20000"/>
          </a:bodyPr>
          <a:lstStyle/>
          <a:p>
            <a:r>
              <a:rPr lang="en-US" sz="2400" b="0" dirty="0"/>
              <a:t>Older adults widely engaged in prevention strategies that could affect social engagement</a:t>
            </a:r>
          </a:p>
        </p:txBody>
      </p:sp>
      <p:pic>
        <p:nvPicPr>
          <p:cNvPr id="13" name="Content Placeholder 12" descr="A graph of social media&#10;&#10;Description automatically generated with medium confidence">
            <a:extLst>
              <a:ext uri="{FF2B5EF4-FFF2-40B4-BE49-F238E27FC236}">
                <a16:creationId xmlns:a16="http://schemas.microsoft.com/office/drawing/2014/main" id="{0F3DD090-8F0F-DB62-0DD7-C26C8399ACF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57"/>
          <a:stretch/>
        </p:blipFill>
        <p:spPr>
          <a:xfrm>
            <a:off x="0" y="2024837"/>
            <a:ext cx="5920173" cy="4012426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9849FC-06B1-3BB2-8BF5-3D7FFD3A75D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82913" y="1006476"/>
            <a:ext cx="5183188" cy="823912"/>
          </a:xfrm>
        </p:spPr>
        <p:txBody>
          <a:bodyPr>
            <a:normAutofit fontScale="92500" lnSpcReduction="20000"/>
          </a:bodyPr>
          <a:lstStyle/>
          <a:p>
            <a:r>
              <a:rPr lang="en-US" sz="2400" b="0" dirty="0"/>
              <a:t>COVID prevention strategies and increased loneliness</a:t>
            </a:r>
          </a:p>
        </p:txBody>
      </p:sp>
      <p:pic>
        <p:nvPicPr>
          <p:cNvPr id="15" name="Content Placeholder 14" descr="A chart with red and green lines&#10;&#10;Description automatically generated">
            <a:extLst>
              <a:ext uri="{FF2B5EF4-FFF2-40B4-BE49-F238E27FC236}">
                <a16:creationId xmlns:a16="http://schemas.microsoft.com/office/drawing/2014/main" id="{3C09CF15-B5F6-6DA5-FD61-E03B7FAFF160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95"/>
          <a:stretch/>
        </p:blipFill>
        <p:spPr>
          <a:xfrm>
            <a:off x="6061821" y="2147566"/>
            <a:ext cx="5863556" cy="4012426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023029A0-4D6B-1A80-869F-641444B285BB}"/>
              </a:ext>
            </a:extLst>
          </p:cNvPr>
          <p:cNvSpPr/>
          <p:nvPr/>
        </p:nvSpPr>
        <p:spPr>
          <a:xfrm>
            <a:off x="7150102" y="2009572"/>
            <a:ext cx="736600" cy="4180294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AC5BF20-2BD3-9D68-E3A0-CCC1AF7E9820}"/>
              </a:ext>
            </a:extLst>
          </p:cNvPr>
          <p:cNvSpPr/>
          <p:nvPr/>
        </p:nvSpPr>
        <p:spPr>
          <a:xfrm>
            <a:off x="0" y="2514600"/>
            <a:ext cx="5994399" cy="725894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EADBB9A-377F-C5C4-063C-E9F0C93FC8BE}"/>
              </a:ext>
            </a:extLst>
          </p:cNvPr>
          <p:cNvCxnSpPr>
            <a:cxnSpLocks/>
            <a:stCxn id="18" idx="6"/>
          </p:cNvCxnSpPr>
          <p:nvPr/>
        </p:nvCxnSpPr>
        <p:spPr>
          <a:xfrm flipV="1">
            <a:off x="5994399" y="2621762"/>
            <a:ext cx="1003076" cy="2557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Left Brace 3">
            <a:extLst>
              <a:ext uri="{FF2B5EF4-FFF2-40B4-BE49-F238E27FC236}">
                <a16:creationId xmlns:a16="http://schemas.microsoft.com/office/drawing/2014/main" id="{6C06CA2D-E71C-7953-82F4-B68977EBB10F}"/>
              </a:ext>
            </a:extLst>
          </p:cNvPr>
          <p:cNvSpPr/>
          <p:nvPr/>
        </p:nvSpPr>
        <p:spPr>
          <a:xfrm>
            <a:off x="6997475" y="2436776"/>
            <a:ext cx="226853" cy="369972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5863552-1FB2-BA22-2713-D9B560C4C0C3}"/>
              </a:ext>
            </a:extLst>
          </p:cNvPr>
          <p:cNvSpPr/>
          <p:nvPr/>
        </p:nvSpPr>
        <p:spPr>
          <a:xfrm>
            <a:off x="277430" y="3628787"/>
            <a:ext cx="5994399" cy="725894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188D5AE-6E82-27CD-2E9A-DEB795135399}"/>
              </a:ext>
            </a:extLst>
          </p:cNvPr>
          <p:cNvCxnSpPr>
            <a:cxnSpLocks/>
          </p:cNvCxnSpPr>
          <p:nvPr/>
        </p:nvCxnSpPr>
        <p:spPr>
          <a:xfrm flipV="1">
            <a:off x="6237806" y="2610620"/>
            <a:ext cx="2536701" cy="13861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396A3E23-B20D-BA5C-B83C-8E6E524FF9B8}"/>
              </a:ext>
            </a:extLst>
          </p:cNvPr>
          <p:cNvSpPr/>
          <p:nvPr/>
        </p:nvSpPr>
        <p:spPr>
          <a:xfrm>
            <a:off x="8679265" y="2063632"/>
            <a:ext cx="736600" cy="4180294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Left Brace 11">
            <a:extLst>
              <a:ext uri="{FF2B5EF4-FFF2-40B4-BE49-F238E27FC236}">
                <a16:creationId xmlns:a16="http://schemas.microsoft.com/office/drawing/2014/main" id="{A8F17E6D-28B1-DEFA-C349-617E9D66B9C3}"/>
              </a:ext>
            </a:extLst>
          </p:cNvPr>
          <p:cNvSpPr/>
          <p:nvPr/>
        </p:nvSpPr>
        <p:spPr>
          <a:xfrm>
            <a:off x="8836907" y="2425634"/>
            <a:ext cx="226853" cy="369972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2983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7" grpId="0" animBg="1"/>
      <p:bldP spid="1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EB17CDFD-035F-4C8F-856F-FC28A36E7680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798312"/>
          </a:xfrm>
          <a:prstGeom prst="rect">
            <a:avLst/>
          </a:prstGeom>
          <a:solidFill>
            <a:srgbClr val="03519B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800" dirty="0">
                <a:solidFill>
                  <a:schemeClr val="bg1"/>
                </a:solidFill>
                <a:latin typeface="Calibri" panose="020F0502020204030204" pitchFamily="34" charset="0"/>
              </a:rPr>
              <a:t>Social Distancing and Loneliness: baseline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5E6C83-BCB4-9E17-476B-B8921BF11ACB}"/>
              </a:ext>
            </a:extLst>
          </p:cNvPr>
          <p:cNvSpPr txBox="1">
            <a:spLocks/>
          </p:cNvSpPr>
          <p:nvPr/>
        </p:nvSpPr>
        <p:spPr>
          <a:xfrm>
            <a:off x="-1" y="6025567"/>
            <a:ext cx="12192000" cy="798312"/>
          </a:xfrm>
          <a:prstGeom prst="rect">
            <a:avLst/>
          </a:prstGeom>
          <a:solidFill>
            <a:srgbClr val="03519B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Controlling for race/ethnicity, age, education, social isolation index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DD3F4F1-0FF1-6D66-9716-9B86CECE26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5278" y="2456057"/>
            <a:ext cx="7772400" cy="223553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DF1097A-5C72-9325-AA44-B84476270B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3266" y="939264"/>
            <a:ext cx="4816844" cy="151679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74A9228-407B-5FF3-4C5B-B4CD7B70AC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5278" y="4696021"/>
            <a:ext cx="7772400" cy="69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5740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EB17CDFD-035F-4C8F-856F-FC28A36E7680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798312"/>
          </a:xfrm>
          <a:prstGeom prst="rect">
            <a:avLst/>
          </a:prstGeom>
          <a:solidFill>
            <a:srgbClr val="03519B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800" dirty="0">
                <a:solidFill>
                  <a:schemeClr val="bg1"/>
                </a:solidFill>
                <a:latin typeface="Calibri" panose="020F0502020204030204" pitchFamily="34" charset="0"/>
              </a:rPr>
              <a:t>Social Distancing and Loneliness: baseline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5E6C83-BCB4-9E17-476B-B8921BF11ACB}"/>
              </a:ext>
            </a:extLst>
          </p:cNvPr>
          <p:cNvSpPr txBox="1">
            <a:spLocks/>
          </p:cNvSpPr>
          <p:nvPr/>
        </p:nvSpPr>
        <p:spPr>
          <a:xfrm>
            <a:off x="-1" y="6025567"/>
            <a:ext cx="12192000" cy="798312"/>
          </a:xfrm>
          <a:prstGeom prst="rect">
            <a:avLst/>
          </a:prstGeom>
          <a:solidFill>
            <a:srgbClr val="03519B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Controlling for race/ethnicity, age, education, social isolation index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F1097A-5C72-9325-AA44-B84476270B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396464"/>
            <a:ext cx="4816844" cy="151679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DEF5955-585F-5EF4-C3B6-40B0E68C43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0460" y="2913257"/>
            <a:ext cx="7772400" cy="291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2068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EB17CDFD-035F-4C8F-856F-FC28A36E7680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798312"/>
          </a:xfrm>
          <a:prstGeom prst="rect">
            <a:avLst/>
          </a:prstGeom>
          <a:solidFill>
            <a:srgbClr val="03519B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800" dirty="0">
                <a:solidFill>
                  <a:schemeClr val="bg1"/>
                </a:solidFill>
                <a:latin typeface="Calibri" panose="020F0502020204030204" pitchFamily="34" charset="0"/>
              </a:rPr>
              <a:t>Conventional Social Isolation Measures and Loneliness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5E6C83-BCB4-9E17-476B-B8921BF11ACB}"/>
              </a:ext>
            </a:extLst>
          </p:cNvPr>
          <p:cNvSpPr txBox="1">
            <a:spLocks/>
          </p:cNvSpPr>
          <p:nvPr/>
        </p:nvSpPr>
        <p:spPr>
          <a:xfrm>
            <a:off x="-1" y="6025567"/>
            <a:ext cx="12192000" cy="798312"/>
          </a:xfrm>
          <a:prstGeom prst="rect">
            <a:avLst/>
          </a:prstGeom>
          <a:solidFill>
            <a:srgbClr val="03519B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Controlling for race/ethnicity, age, education, social isolation index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F1097A-5C72-9325-AA44-B84476270B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396464"/>
            <a:ext cx="4816844" cy="151679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37F7334-FD4E-D7E6-21BD-6196446609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2870" y="2913257"/>
            <a:ext cx="7772400" cy="14156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1B6214A-3C36-DA33-7C4E-FE64A73EDD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2870" y="4719631"/>
            <a:ext cx="7772400" cy="617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5989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EB17CDFD-035F-4C8F-856F-FC28A36E7680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798312"/>
          </a:xfrm>
          <a:prstGeom prst="rect">
            <a:avLst/>
          </a:prstGeom>
          <a:solidFill>
            <a:srgbClr val="03519B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800" dirty="0">
                <a:solidFill>
                  <a:schemeClr val="bg1"/>
                </a:solidFill>
                <a:latin typeface="Calibri" panose="020F0502020204030204" pitchFamily="34" charset="0"/>
              </a:rPr>
              <a:t>Social Distancing and Loneliness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5E6C83-BCB4-9E17-476B-B8921BF11ACB}"/>
              </a:ext>
            </a:extLst>
          </p:cNvPr>
          <p:cNvSpPr txBox="1">
            <a:spLocks/>
          </p:cNvSpPr>
          <p:nvPr/>
        </p:nvSpPr>
        <p:spPr>
          <a:xfrm>
            <a:off x="-1" y="6025567"/>
            <a:ext cx="12192000" cy="798312"/>
          </a:xfrm>
          <a:prstGeom prst="rect">
            <a:avLst/>
          </a:prstGeom>
          <a:solidFill>
            <a:srgbClr val="03519B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Controlling for race/ethnicity, age, education, social isolation index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F1097A-5C72-9325-AA44-B84476270B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5279" y="124046"/>
            <a:ext cx="4816844" cy="151679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B608F76-847F-1CB2-D515-5BAFD9D2ED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7452" y="1640839"/>
            <a:ext cx="6161495" cy="4095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5520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 bwMode="auto">
          <a:prstGeom prst="rect">
            <a:avLst/>
          </a:prstGeom>
        </p:spPr>
        <p:txBody>
          <a:bodyPr vert="horz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rgbClr val="004466"/>
                </a:solidFill>
                <a:latin typeface="Arial" charset="0"/>
                <a:ea typeface="ＭＳ Ｐゴシック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CCCA9774-DFC8-46DE-A912-9C7E95E8F4F6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ＭＳ Ｐゴシック" charset="-128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71438"/>
            <a:ext cx="10515600" cy="113347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z="5200" dirty="0"/>
              <a:t>Findings:</a:t>
            </a:r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5E34B789-6562-4E1B-812C-B80A2141D034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1218858379"/>
              </p:ext>
            </p:extLst>
          </p:nvPr>
        </p:nvGraphicFramePr>
        <p:xfrm>
          <a:off x="0" y="1295400"/>
          <a:ext cx="10515600" cy="4881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0186095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90F09F06-821C-D6FB-3369-464C2D270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1D9F3E-3693-B72D-59C6-CCB2CD9648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49605"/>
            <a:ext cx="10515600" cy="3158790"/>
          </a:xfrm>
        </p:spPr>
        <p:txBody>
          <a:bodyPr/>
          <a:lstStyle/>
          <a:p>
            <a:pPr marL="0" indent="0" algn="ctr">
              <a:buNone/>
            </a:pPr>
            <a:r>
              <a:rPr lang="en-GB" dirty="0">
                <a:ea typeface="Calibri" panose="020F0502020204030204" pitchFamily="34" charset="0"/>
                <a:cs typeface="Calibri" panose="020F0502020204030204" pitchFamily="34" charset="0"/>
              </a:rPr>
              <a:t>ccunnin75@gmail.com</a:t>
            </a:r>
            <a:endParaRPr lang="en-GB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algn="ctr">
              <a:buNone/>
            </a:pPr>
            <a:endParaRPr lang="en-GB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algn="ctr">
              <a:buNone/>
            </a:pPr>
            <a:endParaRPr lang="en-GB" sz="2000" dirty="0"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algn="ctr">
              <a:buNone/>
            </a:pPr>
            <a:r>
              <a:rPr lang="en-US" sz="2000" kern="0" dirty="0">
                <a:effectLst/>
                <a:highlight>
                  <a:srgbClr val="FFFFFF"/>
                </a:highlight>
                <a:ea typeface="Times New Roman" panose="02020603050405020304" pitchFamily="18" charset="0"/>
                <a:cs typeface="Calibri" panose="020F0502020204030204" pitchFamily="34" charset="0"/>
              </a:rPr>
              <a:t> </a:t>
            </a:r>
            <a:endParaRPr lang="en-US" sz="2000" kern="100" dirty="0">
              <a:effectLst/>
              <a:highlight>
                <a:srgbClr val="FFFFFF"/>
              </a:highlight>
              <a:ea typeface="Aptos" panose="020B0004020202020204" pitchFamily="34" charset="0"/>
              <a:cs typeface="Calibri" panose="020F0502020204030204" pitchFamily="34" charset="0"/>
            </a:endParaRPr>
          </a:p>
          <a:p>
            <a:pPr marL="0" indent="0" algn="ctr">
              <a:buNone/>
            </a:pPr>
            <a:endParaRPr lang="en-GB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E3488F-3F69-E7C0-D77C-212E6EEDBF2C}"/>
              </a:ext>
            </a:extLst>
          </p:cNvPr>
          <p:cNvSpPr txBox="1"/>
          <p:nvPr/>
        </p:nvSpPr>
        <p:spPr>
          <a:xfrm>
            <a:off x="432352" y="4804297"/>
            <a:ext cx="11327296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upported in part by: </a:t>
            </a:r>
          </a:p>
          <a:p>
            <a:pPr algn="ctr"/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 Collaborative Research Grant 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from the University of St Andrews Global Institute &amp; Emory University’s Halle Institute for Global Research</a:t>
            </a:r>
          </a:p>
          <a:p>
            <a:pPr algn="ctr"/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ESRC funded Connecting Generations Centre</a:t>
            </a:r>
            <a:endParaRPr lang="en-GB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295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FC5903F-BF0A-4C1D-A2D3-B6D0ED300B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8133" y="34908"/>
            <a:ext cx="4939868" cy="1286160"/>
          </a:xfrm>
        </p:spPr>
        <p:txBody>
          <a:bodyPr anchor="b">
            <a:normAutofit/>
          </a:bodyPr>
          <a:lstStyle/>
          <a:p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Definitions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BCC4D6A-70E3-4339-B97F-CCF1285FD5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91010" y="1856205"/>
            <a:ext cx="7887580" cy="378541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Social isolation</a:t>
            </a:r>
            <a:r>
              <a:rPr lang="en-GB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“</a:t>
            </a:r>
            <a:r>
              <a:rPr lang="en-GB" sz="2400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objective</a:t>
            </a:r>
            <a:r>
              <a:rPr lang="en-GB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”; quantitative indicator of one’s social network; sometimes quality included, i.e., lack of “supportive” relationships </a:t>
            </a:r>
          </a:p>
          <a:p>
            <a:pPr marL="0" indent="0">
              <a:buNone/>
            </a:pPr>
            <a:endParaRPr lang="en-GB" sz="24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GB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Loneliness</a:t>
            </a:r>
            <a:r>
              <a:rPr lang="en-GB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“</a:t>
            </a:r>
            <a:r>
              <a:rPr lang="en-GB" sz="2400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subjective</a:t>
            </a:r>
            <a:r>
              <a:rPr lang="en-GB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”; discrepancy between the quality and quantity of existing relationships and a person's desires or standards </a:t>
            </a:r>
          </a:p>
          <a:p>
            <a:pPr marL="0" indent="0">
              <a:buNone/>
            </a:pPr>
            <a:endParaRPr lang="en-GB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GB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Key point</a:t>
            </a:r>
            <a:r>
              <a:rPr lang="en-GB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Social isolation and loneliness do not always coexist. </a:t>
            </a:r>
          </a:p>
          <a:p>
            <a:pPr marL="0" indent="0">
              <a:buNone/>
            </a:pP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 descr="One in a crowd">
            <a:extLst>
              <a:ext uri="{FF2B5EF4-FFF2-40B4-BE49-F238E27FC236}">
                <a16:creationId xmlns:a16="http://schemas.microsoft.com/office/drawing/2014/main" id="{4186EFBC-86F1-4850-AA8A-7D21496920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084" r="26894"/>
          <a:stretch/>
        </p:blipFill>
        <p:spPr>
          <a:xfrm>
            <a:off x="12061" y="0"/>
            <a:ext cx="3149014" cy="6211660"/>
          </a:xfrm>
          <a:prstGeom prst="rect">
            <a:avLst/>
          </a:prstGeom>
          <a:effectLst/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63674F6-88BD-4CBF-BF26-D51A15D081DF}"/>
              </a:ext>
            </a:extLst>
          </p:cNvPr>
          <p:cNvSpPr/>
          <p:nvPr/>
        </p:nvSpPr>
        <p:spPr>
          <a:xfrm>
            <a:off x="3874771" y="6176761"/>
            <a:ext cx="8317230" cy="646331"/>
          </a:xfrm>
          <a:prstGeom prst="rect">
            <a:avLst/>
          </a:prstGeom>
          <a:solidFill>
            <a:srgbClr val="03519B"/>
          </a:solidFill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GB" dirty="0">
                <a:solidFill>
                  <a:schemeClr val="bg1"/>
                </a:solidFill>
                <a:latin typeface="Calibri" panose="020F0502020204030204" pitchFamily="34" charset="0"/>
              </a:rPr>
              <a:t>(</a:t>
            </a:r>
            <a:r>
              <a:rPr lang="en-GB" dirty="0" err="1">
                <a:solidFill>
                  <a:schemeClr val="bg1"/>
                </a:solidFill>
                <a:latin typeface="Calibri" panose="020F0502020204030204" pitchFamily="34" charset="0"/>
              </a:rPr>
              <a:t>Landeiro</a:t>
            </a:r>
            <a:r>
              <a:rPr lang="en-GB" dirty="0">
                <a:solidFill>
                  <a:schemeClr val="bg1"/>
                </a:solidFill>
                <a:latin typeface="Calibri" panose="020F0502020204030204" pitchFamily="34" charset="0"/>
              </a:rPr>
              <a:t> et al. 2017; 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</a:rPr>
              <a:t>Lim et al 2020; </a:t>
            </a:r>
            <a:r>
              <a:rPr lang="en-GB" dirty="0" err="1">
                <a:solidFill>
                  <a:schemeClr val="bg1"/>
                </a:solidFill>
                <a:latin typeface="Calibri" panose="020F0502020204030204" pitchFamily="34" charset="0"/>
              </a:rPr>
              <a:t>Machielse</a:t>
            </a:r>
            <a:r>
              <a:rPr lang="en-GB" dirty="0">
                <a:solidFill>
                  <a:schemeClr val="bg1"/>
                </a:solidFill>
                <a:latin typeface="Calibri" panose="020F0502020204030204" pitchFamily="34" charset="0"/>
              </a:rPr>
              <a:t> and </a:t>
            </a:r>
            <a:r>
              <a:rPr lang="en-GB" dirty="0" err="1">
                <a:solidFill>
                  <a:schemeClr val="bg1"/>
                </a:solidFill>
                <a:latin typeface="Calibri" panose="020F0502020204030204" pitchFamily="34" charset="0"/>
              </a:rPr>
              <a:t>Duyndam</a:t>
            </a:r>
            <a:r>
              <a:rPr lang="en-GB" dirty="0">
                <a:solidFill>
                  <a:schemeClr val="bg1"/>
                </a:solidFill>
                <a:latin typeface="Calibri" panose="020F0502020204030204" pitchFamily="34" charset="0"/>
              </a:rPr>
              <a:t> 2020; Perlman &amp; Peplau, 1981)</a:t>
            </a:r>
            <a:endParaRPr lang="en-US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4549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0674633-F630-4896-926B-D9755E606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450" y="1"/>
            <a:ext cx="9867900" cy="1325563"/>
          </a:xfrm>
        </p:spPr>
        <p:txBody>
          <a:bodyPr/>
          <a:lstStyle/>
          <a:p>
            <a:r>
              <a:rPr lang="en-GB" sz="4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Social isolation </a:t>
            </a:r>
            <a:r>
              <a:rPr lang="en-GB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and </a:t>
            </a:r>
            <a:r>
              <a:rPr lang="en-GB" sz="4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loneliness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74C576B-1FBE-40EC-830F-58AD9DEF30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899" y="1253330"/>
            <a:ext cx="8235044" cy="4799127"/>
          </a:xfrm>
        </p:spPr>
        <p:txBody>
          <a:bodyPr>
            <a:normAutofit fontScale="92500" lnSpcReduction="10000"/>
          </a:bodyPr>
          <a:lstStyle/>
          <a:p>
            <a:pPr marL="342900" indent="-342900">
              <a:spcBef>
                <a:spcPts val="0"/>
              </a:spcBef>
              <a:buFont typeface="Symbol" pitchFamily="2" charset="2"/>
              <a:buChar char=""/>
            </a:pPr>
            <a:endParaRPr lang="en-US" sz="2400" b="1" kern="100" dirty="0">
              <a:solidFill>
                <a:schemeClr val="tx2">
                  <a:lumMod val="75000"/>
                </a:schemeClr>
              </a:solidFill>
              <a:ea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2400" b="1" kern="100" dirty="0">
                <a:solidFill>
                  <a:schemeClr val="tx2">
                    <a:lumMod val="75000"/>
                  </a:schemeClr>
                </a:solidFill>
                <a:ea typeface="Calibri" panose="020F0502020204030204" pitchFamily="34" charset="0"/>
              </a:rPr>
              <a:t>Social isolation </a:t>
            </a:r>
            <a:r>
              <a:rPr lang="en-US" sz="2400" b="1" kern="100" dirty="0">
                <a:ea typeface="Calibri" panose="020F0502020204030204" pitchFamily="34" charset="0"/>
              </a:rPr>
              <a:t>objectively</a:t>
            </a:r>
            <a:r>
              <a:rPr lang="en-US" sz="2400" kern="100" dirty="0">
                <a:ea typeface="Calibri" panose="020F0502020204030204" pitchFamily="34" charset="0"/>
              </a:rPr>
              <a:t> measures the size and strength of one’s network.</a:t>
            </a:r>
          </a:p>
          <a:p>
            <a:pPr marL="342900" indent="-342900">
              <a:spcBef>
                <a:spcPts val="0"/>
              </a:spcBef>
              <a:buFont typeface="Symbol" pitchFamily="2" charset="2"/>
              <a:buChar char=""/>
            </a:pPr>
            <a:endParaRPr lang="en-US" sz="2400" kern="100" dirty="0">
              <a:ea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2400" b="1" kern="100" dirty="0">
                <a:solidFill>
                  <a:schemeClr val="tx2">
                    <a:lumMod val="75000"/>
                  </a:schemeClr>
                </a:solidFill>
                <a:ea typeface="Calibri" panose="020F0502020204030204" pitchFamily="34" charset="0"/>
              </a:rPr>
              <a:t>Loneliness</a:t>
            </a:r>
            <a:r>
              <a:rPr lang="en-US" sz="2400" kern="100" dirty="0">
                <a:ea typeface="Calibri" panose="020F0502020204030204" pitchFamily="34" charset="0"/>
              </a:rPr>
              <a:t> is the </a:t>
            </a:r>
            <a:r>
              <a:rPr lang="en-US" sz="2400" b="1" kern="100" dirty="0">
                <a:ea typeface="Calibri" panose="020F0502020204030204" pitchFamily="34" charset="0"/>
              </a:rPr>
              <a:t>subjective</a:t>
            </a:r>
            <a:r>
              <a:rPr lang="en-US" sz="2400" kern="100" dirty="0">
                <a:ea typeface="Calibri" panose="020F0502020204030204" pitchFamily="34" charset="0"/>
              </a:rPr>
              <a:t> shortcoming between the desired and experienced quantity and quality of relationships</a:t>
            </a:r>
          </a:p>
          <a:p>
            <a:pPr marL="0" indent="0">
              <a:spcBef>
                <a:spcPts val="0"/>
              </a:spcBef>
              <a:buNone/>
            </a:pPr>
            <a:endParaRPr lang="en-GB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GB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Both are </a:t>
            </a:r>
            <a:r>
              <a:rPr lang="en-GB" sz="24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independent</a:t>
            </a:r>
            <a:r>
              <a:rPr lang="en-GB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risk factors for:</a:t>
            </a:r>
            <a:endParaRPr lang="en-GB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-GB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Poor self-rated health and wellbeing</a:t>
            </a:r>
          </a:p>
          <a:p>
            <a:pPr lvl="1"/>
            <a:r>
              <a:rPr lang="en-GB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Cardiovascular disease</a:t>
            </a:r>
          </a:p>
          <a:p>
            <a:pPr lvl="1"/>
            <a:r>
              <a:rPr lang="en-GB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Dementia</a:t>
            </a:r>
          </a:p>
          <a:p>
            <a:pPr lvl="1"/>
            <a:r>
              <a:rPr lang="en-GB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All-cause mortality</a:t>
            </a:r>
          </a:p>
          <a:p>
            <a:pPr>
              <a:spcBef>
                <a:spcPts val="0"/>
              </a:spcBef>
            </a:pPr>
            <a:endParaRPr lang="en-US" sz="2400" kern="100" dirty="0">
              <a:ea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2400" kern="100" dirty="0">
                <a:ea typeface="Calibri" panose="020F0502020204030204" pitchFamily="34" charset="0"/>
              </a:rPr>
              <a:t>COVID-19 lockdown: a shock in social isolation </a:t>
            </a:r>
          </a:p>
          <a:p>
            <a:pPr marL="0" indent="0">
              <a:spcBef>
                <a:spcPts val="0"/>
              </a:spcBef>
              <a:buNone/>
            </a:pPr>
            <a:endParaRPr lang="en-US" sz="2400" kern="100" dirty="0">
              <a:ea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sz="2400" b="1" kern="100" dirty="0">
                <a:ea typeface="Calibri" panose="020F0502020204030204" pitchFamily="34" charset="0"/>
              </a:rPr>
              <a:t>How did older adults experience the Covid-19 pandemic?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06146A3-0B22-4CDA-B118-AD67B98B27AD}"/>
              </a:ext>
            </a:extLst>
          </p:cNvPr>
          <p:cNvSpPr/>
          <p:nvPr/>
        </p:nvSpPr>
        <p:spPr>
          <a:xfrm>
            <a:off x="171450" y="6304002"/>
            <a:ext cx="9144000" cy="369332"/>
          </a:xfrm>
          <a:prstGeom prst="rect">
            <a:avLst/>
          </a:prstGeom>
          <a:solidFill>
            <a:srgbClr val="03519B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</a:rPr>
              <a:t>(Lim et al 2020</a:t>
            </a:r>
            <a:r>
              <a:rPr lang="en-GB" dirty="0">
                <a:solidFill>
                  <a:schemeClr val="bg1"/>
                </a:solidFill>
                <a:latin typeface="Calibri" panose="020F0502020204030204" pitchFamily="34" charset="0"/>
              </a:rPr>
              <a:t>; Lu et al 2020; Office of National Statistics 2021)</a:t>
            </a:r>
            <a:endParaRPr lang="en-US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pic>
        <p:nvPicPr>
          <p:cNvPr id="7" name="Picture 6" descr="A map of the united states&#10;&#10;Description automatically generated">
            <a:extLst>
              <a:ext uri="{FF2B5EF4-FFF2-40B4-BE49-F238E27FC236}">
                <a16:creationId xmlns:a16="http://schemas.microsoft.com/office/drawing/2014/main" id="{EA4A0101-4441-C2EA-C752-EE93D5AFF0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3560" y="2987040"/>
            <a:ext cx="3691579" cy="2382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6898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EB17CDFD-035F-4C8F-856F-FC28A36E7680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798312"/>
          </a:xfrm>
          <a:prstGeom prst="rect">
            <a:avLst/>
          </a:prstGeom>
          <a:solidFill>
            <a:srgbClr val="03519B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8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28C93FD-4944-49D6-A4EC-E9ADE640B2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45143"/>
            <a:ext cx="11255376" cy="1155660"/>
          </a:xfrm>
        </p:spPr>
        <p:txBody>
          <a:bodyPr>
            <a:normAutofit/>
          </a:bodyPr>
          <a:lstStyle/>
          <a:p>
            <a:r>
              <a:rPr lang="en-GB" sz="34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Defining Social Isolation &amp; Loneliness</a:t>
            </a:r>
            <a:endParaRPr lang="en-US" sz="34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31F134F-38DD-42D9-9A68-0F34451B8E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4702" y="872778"/>
            <a:ext cx="5507830" cy="526543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03519B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Social Isolation Index*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3E9502B-FFC5-4744-83B5-6BBBEC40748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29470" y="912513"/>
            <a:ext cx="5183188" cy="526543"/>
          </a:xfrm>
        </p:spPr>
        <p:txBody>
          <a:bodyPr>
            <a:normAutofit/>
          </a:bodyPr>
          <a:lstStyle/>
          <a:p>
            <a:r>
              <a:rPr lang="en-GB" sz="2000" dirty="0">
                <a:solidFill>
                  <a:srgbClr val="03519B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Loneliness</a:t>
            </a:r>
            <a:endParaRPr lang="en-US" sz="2000" dirty="0">
              <a:solidFill>
                <a:srgbClr val="03519B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C16ED8E5-13FA-037E-AAC7-FE4703752DD0}"/>
              </a:ext>
            </a:extLst>
          </p:cNvPr>
          <p:cNvSpPr txBox="1">
            <a:spLocks/>
          </p:cNvSpPr>
          <p:nvPr/>
        </p:nvSpPr>
        <p:spPr>
          <a:xfrm>
            <a:off x="523080" y="1866890"/>
            <a:ext cx="4756943" cy="3966111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Font typeface="+mj-lt"/>
              <a:buAutoNum type="arabicPeriod"/>
            </a:pPr>
            <a:endParaRPr lang="en-US" sz="1800" b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</a:pPr>
            <a:r>
              <a:rPr lang="en-US" sz="18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Sociability: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Font typeface="+mj-lt"/>
              <a:buAutoNum type="arabicPeriod"/>
            </a:pPr>
            <a:r>
              <a:rPr lang="en-US" sz="1800" b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Household composition (alone=1)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Font typeface="+mj-lt"/>
              <a:buAutoNum type="arabicPeriod"/>
            </a:pPr>
            <a:r>
              <a:rPr lang="en-US" sz="1800" b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Works for pay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Font typeface="+mj-lt"/>
              <a:buAutoNum type="arabicPeriod"/>
            </a:pPr>
            <a:r>
              <a:rPr lang="en-US" sz="1800" b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Cares for someone else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Font typeface="+mj-lt"/>
              <a:buAutoNum type="arabicPeriod"/>
            </a:pPr>
            <a:r>
              <a:rPr lang="en-US" sz="1800" b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Goes out to socialize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Font typeface="+mj-lt"/>
              <a:buAutoNum type="arabicPeriod"/>
            </a:pPr>
            <a:r>
              <a:rPr lang="en-US" sz="1800" b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Socializes with friends and/or family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Font typeface="+mj-lt"/>
              <a:buAutoNum type="arabicPeriod"/>
            </a:pPr>
            <a:r>
              <a:rPr lang="en-US" sz="1800" b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Social cohesion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</a:pPr>
            <a:r>
              <a:rPr lang="en-US" sz="18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Church membership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Font typeface="+mj-lt"/>
              <a:buAutoNum type="arabicPeriod" startAt="7"/>
            </a:pPr>
            <a:r>
              <a:rPr lang="en-US" sz="1800" b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Participates in religious activities 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</a:pPr>
            <a:r>
              <a:rPr lang="en-US" sz="18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Community Organizations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Font typeface="+mj-lt"/>
              <a:buAutoNum type="arabicPeriod" startAt="8"/>
            </a:pPr>
            <a:r>
              <a:rPr lang="en-US" sz="1800" b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Volunteers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Font typeface="+mj-lt"/>
              <a:buAutoNum type="arabicPeriod" startAt="8"/>
            </a:pPr>
            <a:r>
              <a:rPr lang="en-US" sz="1800" b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Member of club, organization, society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Font typeface="+mj-lt"/>
              <a:buAutoNum type="arabicPeriod" startAt="8"/>
            </a:pPr>
            <a:endParaRPr lang="en-US" sz="1800" b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70A4F029-38E0-B9FC-C222-859735959810}"/>
              </a:ext>
            </a:extLst>
          </p:cNvPr>
          <p:cNvSpPr txBox="1">
            <a:spLocks/>
          </p:cNvSpPr>
          <p:nvPr/>
        </p:nvSpPr>
        <p:spPr>
          <a:xfrm>
            <a:off x="6343531" y="2112374"/>
            <a:ext cx="5781793" cy="142633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</a:pPr>
            <a:r>
              <a:rPr lang="en-US" sz="1800" b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Self-reports how often felt lonely before 1</a:t>
            </a:r>
            <a:r>
              <a:rPr lang="en-US" sz="1800" b="0" baseline="30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</a:t>
            </a:r>
            <a:r>
              <a:rPr lang="en-US" sz="1800" b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COVID lockdown</a:t>
            </a:r>
          </a:p>
          <a:p>
            <a:pPr marL="800100" lvl="1" indent="-342900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Font typeface="+mj-lt"/>
              <a:buAutoNum type="arabicPeriod"/>
            </a:pPr>
            <a:r>
              <a:rPr lang="en-US" sz="1400" b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Every day</a:t>
            </a:r>
          </a:p>
          <a:p>
            <a:pPr marL="800100" lvl="1" indent="-342900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Font typeface="+mj-lt"/>
              <a:buAutoNum type="arabicPeriod"/>
            </a:pPr>
            <a:r>
              <a:rPr lang="en-US" sz="1400" b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Most days</a:t>
            </a:r>
          </a:p>
          <a:p>
            <a:pPr marL="800100" lvl="1" indent="-342900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Font typeface="+mj-lt"/>
              <a:buAutoNum type="arabicPeriod"/>
            </a:pPr>
            <a:r>
              <a:rPr lang="en-US" sz="1400" b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Some days</a:t>
            </a:r>
          </a:p>
          <a:p>
            <a:pPr marL="800100" lvl="1" indent="-342900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Font typeface="+mj-lt"/>
              <a:buAutoNum type="arabicPeriod"/>
            </a:pPr>
            <a:r>
              <a:rPr lang="en-US" sz="1400" b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Rarely</a:t>
            </a:r>
          </a:p>
          <a:p>
            <a:pPr marL="800100" lvl="1" indent="-342900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Font typeface="+mj-lt"/>
              <a:buAutoNum type="arabicPeriod"/>
            </a:pPr>
            <a:r>
              <a:rPr lang="en-US" sz="1400" b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Never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3F050A1-0539-950C-9960-7A48D5AAB821}"/>
              </a:ext>
            </a:extLst>
          </p:cNvPr>
          <p:cNvSpPr txBox="1"/>
          <p:nvPr/>
        </p:nvSpPr>
        <p:spPr>
          <a:xfrm>
            <a:off x="95250" y="6300571"/>
            <a:ext cx="4914900" cy="369332"/>
          </a:xfrm>
          <a:prstGeom prst="rect">
            <a:avLst/>
          </a:prstGeom>
          <a:solidFill>
            <a:srgbClr val="03519B"/>
          </a:solidFill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*Adapted from the Berkman-Syme Index (1979)</a:t>
            </a:r>
            <a:endParaRPr lang="en-GB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2CD853EA-6477-2AA9-48B7-F01F8BAD8488}"/>
              </a:ext>
            </a:extLst>
          </p:cNvPr>
          <p:cNvSpPr txBox="1">
            <a:spLocks/>
          </p:cNvSpPr>
          <p:nvPr/>
        </p:nvSpPr>
        <p:spPr>
          <a:xfrm>
            <a:off x="6229470" y="3615248"/>
            <a:ext cx="5183188" cy="52654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dirty="0">
                <a:solidFill>
                  <a:srgbClr val="03519B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COVID Loneliness</a:t>
            </a:r>
            <a:endParaRPr lang="en-US" sz="2000" dirty="0">
              <a:solidFill>
                <a:srgbClr val="03519B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7E91D3B6-A84B-AE4E-26A1-376E9196FDF9}"/>
              </a:ext>
            </a:extLst>
          </p:cNvPr>
          <p:cNvSpPr txBox="1">
            <a:spLocks/>
          </p:cNvSpPr>
          <p:nvPr/>
        </p:nvSpPr>
        <p:spPr>
          <a:xfrm>
            <a:off x="6585466" y="4440966"/>
            <a:ext cx="5454133" cy="142633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</a:pPr>
            <a:r>
              <a:rPr lang="en-US" sz="1800" b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Self-reports how often felt lonely during COVID compared to before 2020</a:t>
            </a:r>
          </a:p>
          <a:p>
            <a:pPr marL="800100" lvl="1" indent="-342900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Font typeface="+mj-lt"/>
              <a:buAutoNum type="arabicPeriod"/>
            </a:pPr>
            <a:r>
              <a:rPr lang="en-US" sz="1400" b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Less</a:t>
            </a:r>
          </a:p>
          <a:p>
            <a:pPr marL="800100" lvl="1" indent="-342900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Font typeface="+mj-lt"/>
              <a:buAutoNum type="arabicPeriod"/>
            </a:pPr>
            <a:r>
              <a:rPr lang="en-US" sz="1400" b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About the same</a:t>
            </a:r>
          </a:p>
          <a:p>
            <a:pPr marL="800100" lvl="1" indent="-342900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Font typeface="+mj-lt"/>
              <a:buAutoNum type="arabicPeriod"/>
            </a:pPr>
            <a:r>
              <a:rPr lang="en-US" sz="1400" b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More</a:t>
            </a:r>
          </a:p>
        </p:txBody>
      </p:sp>
    </p:spTree>
    <p:extLst>
      <p:ext uri="{BB962C8B-B14F-4D97-AF65-F5344CB8AC3E}">
        <p14:creationId xmlns:p14="http://schemas.microsoft.com/office/powerpoint/2010/main" val="3025572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  <p:bldP spid="4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4">
            <a:extLst>
              <a:ext uri="{FF2B5EF4-FFF2-40B4-BE49-F238E27FC236}">
                <a16:creationId xmlns:a16="http://schemas.microsoft.com/office/drawing/2014/main" id="{B01786A7-587F-59DD-D12D-4EC44476EE7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643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76ADE4C-7095-3CBD-2ADF-FB6DFAB2C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25550"/>
            <a:ext cx="10058400" cy="88039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/>
            <a:r>
              <a:rPr lang="en-US" sz="5200" dirty="0">
                <a:solidFill>
                  <a:srgbClr val="FFFFFF"/>
                </a:solidFill>
              </a:rPr>
              <a:t>Data &amp;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0CE80D-4CD5-6139-6104-0EF8B1B8D615}"/>
              </a:ext>
            </a:extLst>
          </p:cNvPr>
          <p:cNvSpPr txBox="1">
            <a:spLocks/>
          </p:cNvSpPr>
          <p:nvPr/>
        </p:nvSpPr>
        <p:spPr>
          <a:xfrm>
            <a:off x="993913" y="1985962"/>
            <a:ext cx="9222579" cy="4148484"/>
          </a:xfrm>
          <a:prstGeom prst="rect">
            <a:avLst/>
          </a:prstGeom>
          <a:effectLst>
            <a:softEdge rad="127000"/>
          </a:effectLst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u="sng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USA National Health &amp; Aging Trends Survey (2011-2023)</a:t>
            </a:r>
          </a:p>
          <a:p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Nationally-representative of 70+ population, population-based panel survey</a:t>
            </a:r>
          </a:p>
          <a:p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Survey covers domains such as education, health and social behaviors, social cohesion, and health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Round 10: Administered in 2020 via telephone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Covid-19 module: Administered in June – October 2020 via mailed paper survey</a:t>
            </a:r>
          </a:p>
          <a:p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Analytical sample n ≈ 3,000 </a:t>
            </a:r>
          </a:p>
        </p:txBody>
      </p:sp>
    </p:spTree>
    <p:extLst>
      <p:ext uri="{BB962C8B-B14F-4D97-AF65-F5344CB8AC3E}">
        <p14:creationId xmlns:p14="http://schemas.microsoft.com/office/powerpoint/2010/main" val="17334182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E12BE9-9E3E-E1E2-7EE2-7A631F2B86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Autofit/>
          </a:bodyPr>
          <a:lstStyle/>
          <a:p>
            <a:r>
              <a:rPr lang="en-GB" sz="3200" dirty="0"/>
              <a:t>Hypotheses based on background (Q&amp;A!!!)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CB256C-AF98-AEE8-5493-2511F95147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740" y="2285999"/>
            <a:ext cx="5883433" cy="4331971"/>
          </a:xfrm>
        </p:spPr>
        <p:txBody>
          <a:bodyPr anchor="ctr">
            <a:noAutofit/>
          </a:bodyPr>
          <a:lstStyle/>
          <a:p>
            <a:pPr marL="0" indent="0">
              <a:buNone/>
            </a:pPr>
            <a:r>
              <a:rPr lang="en-US" sz="2000" u="sng" kern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Hypothesis 1: </a:t>
            </a:r>
            <a:br>
              <a:rPr lang="en-US" sz="2000" kern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br>
              <a:rPr lang="en-US" sz="2000" kern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000" kern="1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blahblah</a:t>
            </a:r>
            <a:r>
              <a:rPr lang="en-US" sz="2000" kern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720725" indent="-720725">
              <a:buNone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1a)</a:t>
            </a:r>
          </a:p>
          <a:p>
            <a:pPr marL="720725" indent="-457200">
              <a:buNone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1b)</a:t>
            </a:r>
          </a:p>
          <a:p>
            <a:pPr marL="0" indent="0">
              <a:buNone/>
            </a:pPr>
            <a:r>
              <a:rPr lang="en-US" sz="2000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Hypothesis 2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</a:t>
            </a:r>
          </a:p>
          <a:p>
            <a:pPr marL="0" indent="0">
              <a:buNone/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blahblah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GB" sz="2000" dirty="0"/>
          </a:p>
        </p:txBody>
      </p:sp>
      <p:pic>
        <p:nvPicPr>
          <p:cNvPr id="5" name="Picture 4" descr="Different coloured question marks">
            <a:extLst>
              <a:ext uri="{FF2B5EF4-FFF2-40B4-BE49-F238E27FC236}">
                <a16:creationId xmlns:a16="http://schemas.microsoft.com/office/drawing/2014/main" id="{E1351210-4B91-5B37-3DBE-9328D9F43DB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016" r="26928"/>
          <a:stretch/>
        </p:blipFill>
        <p:spPr>
          <a:xfrm>
            <a:off x="6096000" y="1"/>
            <a:ext cx="6102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36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5EEA87-597C-C274-8ACA-9800BD7AD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rtlCol="0" anchor="t" anchorCtr="0" compatLnSpc="1">
            <a:normAutofit/>
          </a:bodyPr>
          <a:lstStyle>
            <a:defPPr>
              <a:defRPr lang="en-US"/>
            </a:defPPr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1400" kern="1200">
                <a:solidFill>
                  <a:srgbClr val="004466"/>
                </a:solidFill>
                <a:latin typeface="Arial" panose="020B0604020202090204" pitchFamily="34" charset="0"/>
                <a:ea typeface="MS PGothic" panose="020B0600070205080204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90204" pitchFamily="34" charset="0"/>
                <a:ea typeface="MS PGothic" panose="020B0600070205080204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90204" pitchFamily="34" charset="0"/>
                <a:ea typeface="MS PGothic" panose="020B0600070205080204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90204" pitchFamily="34" charset="0"/>
                <a:ea typeface="MS PGothic" panose="020B0600070205080204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9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9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9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9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9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31335679-0870-344F-BEFE-31A670E76647}" type="slidenum">
              <a:rPr kumimoji="0" lang="en-US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4466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202024">
                  <a:tint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  <a:cs typeface="+mn-cs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498D5F7-04AC-917F-B22C-7A45A6140A16}"/>
              </a:ext>
            </a:extLst>
          </p:cNvPr>
          <p:cNvGraphicFramePr>
            <a:graphicFrameLocks noGrp="1"/>
          </p:cNvGraphicFramePr>
          <p:nvPr/>
        </p:nvGraphicFramePr>
        <p:xfrm>
          <a:off x="2272750" y="0"/>
          <a:ext cx="6972850" cy="6769099"/>
        </p:xfrm>
        <a:graphic>
          <a:graphicData uri="http://schemas.openxmlformats.org/drawingml/2006/table">
            <a:tbl>
              <a:tblPr firstRow="1" firstCol="1" bandRow="1">
                <a:tableStyleId>{3B4B98B0-60AC-42C2-AFA5-B58CD77FA1E5}</a:tableStyleId>
              </a:tblPr>
              <a:tblGrid>
                <a:gridCol w="2735351">
                  <a:extLst>
                    <a:ext uri="{9D8B030D-6E8A-4147-A177-3AD203B41FA5}">
                      <a16:colId xmlns:a16="http://schemas.microsoft.com/office/drawing/2014/main" val="3154534822"/>
                    </a:ext>
                  </a:extLst>
                </a:gridCol>
                <a:gridCol w="1329712">
                  <a:extLst>
                    <a:ext uri="{9D8B030D-6E8A-4147-A177-3AD203B41FA5}">
                      <a16:colId xmlns:a16="http://schemas.microsoft.com/office/drawing/2014/main" val="2497005044"/>
                    </a:ext>
                  </a:extLst>
                </a:gridCol>
                <a:gridCol w="1097199">
                  <a:extLst>
                    <a:ext uri="{9D8B030D-6E8A-4147-A177-3AD203B41FA5}">
                      <a16:colId xmlns:a16="http://schemas.microsoft.com/office/drawing/2014/main" val="2248475256"/>
                    </a:ext>
                  </a:extLst>
                </a:gridCol>
                <a:gridCol w="1810588">
                  <a:extLst>
                    <a:ext uri="{9D8B030D-6E8A-4147-A177-3AD203B41FA5}">
                      <a16:colId xmlns:a16="http://schemas.microsoft.com/office/drawing/2014/main" val="1647618361"/>
                    </a:ext>
                  </a:extLst>
                </a:gridCol>
              </a:tblGrid>
              <a:tr h="628484">
                <a:tc gridSpan="4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Calibri" panose="020F0502020204030204" pitchFamily="34" charset="0"/>
                        </a:rPr>
                        <a:t>Table 6.1. Descriptive characteristics of the sample over the study period 1996-2018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831" marR="15831" marT="0" marB="0" anchor="ctr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0079890"/>
                  </a:ext>
                </a:extLst>
              </a:tr>
              <a:tr h="63050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831" marR="1583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Calibri" panose="020F0502020204030204" pitchFamily="34" charset="0"/>
                        </a:rPr>
                        <a:t>Not Lonely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831" marR="1583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Calibri" panose="020F0502020204030204" pitchFamily="34" charset="0"/>
                        </a:rPr>
                        <a:t>Lonely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831" marR="1583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Calibri" panose="020F0502020204030204" pitchFamily="34" charset="0"/>
                        </a:rPr>
                        <a:t>Total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831" marR="15831" marT="0" marB="0"/>
                </a:tc>
                <a:extLst>
                  <a:ext uri="{0D108BD9-81ED-4DB2-BD59-A6C34878D82A}">
                    <a16:rowId xmlns:a16="http://schemas.microsoft.com/office/drawing/2014/main" val="1991329259"/>
                  </a:ext>
                </a:extLst>
              </a:tr>
              <a:tr h="30611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831" marR="1583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Calibri" panose="020F0502020204030204" pitchFamily="34" charset="0"/>
                        </a:rPr>
                        <a:t>Mean/%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831" marR="1583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Calibri" panose="020F0502020204030204" pitchFamily="34" charset="0"/>
                        </a:rPr>
                        <a:t>Mean/%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831" marR="1583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Calibri" panose="020F0502020204030204" pitchFamily="34" charset="0"/>
                        </a:rPr>
                        <a:t>Mean/%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831" marR="15831" marT="0" marB="0"/>
                </a:tc>
                <a:extLst>
                  <a:ext uri="{0D108BD9-81ED-4DB2-BD59-A6C34878D82A}">
                    <a16:rowId xmlns:a16="http://schemas.microsoft.com/office/drawing/2014/main" val="2024396946"/>
                  </a:ext>
                </a:extLst>
              </a:tr>
              <a:tr h="30611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Calibri" panose="020F0502020204030204" pitchFamily="34" charset="0"/>
                        </a:rPr>
                        <a:t>Loneliness status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831" marR="15831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Calibri" panose="020F0502020204030204" pitchFamily="34" charset="0"/>
                        </a:rPr>
                        <a:t>83.2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831" marR="15831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Calibri" panose="020F0502020204030204" pitchFamily="34" charset="0"/>
                        </a:rPr>
                        <a:t>16.8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831" marR="15831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Calibri" panose="020F0502020204030204" pitchFamily="34" charset="0"/>
                        </a:rPr>
                        <a:t>100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831" marR="15831" marT="0" marB="0"/>
                </a:tc>
                <a:extLst>
                  <a:ext uri="{0D108BD9-81ED-4DB2-BD59-A6C34878D82A}">
                    <a16:rowId xmlns:a16="http://schemas.microsoft.com/office/drawing/2014/main" val="3826584906"/>
                  </a:ext>
                </a:extLst>
              </a:tr>
              <a:tr h="30611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Calibri" panose="020F0502020204030204" pitchFamily="34" charset="0"/>
                        </a:rPr>
                        <a:t>Cognitive function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831" marR="15831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Calibri" panose="020F0502020204030204" pitchFamily="34" charset="0"/>
                        </a:rPr>
                        <a:t>15.7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831" marR="15831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Calibri" panose="020F0502020204030204" pitchFamily="34" charset="0"/>
                        </a:rPr>
                        <a:t>13.6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831" marR="15831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Calibri" panose="020F0502020204030204" pitchFamily="34" charset="0"/>
                        </a:rPr>
                        <a:t>15.3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831" marR="15831" marT="0" marB="0"/>
                </a:tc>
                <a:extLst>
                  <a:ext uri="{0D108BD9-81ED-4DB2-BD59-A6C34878D82A}">
                    <a16:rowId xmlns:a16="http://schemas.microsoft.com/office/drawing/2014/main" val="1567017207"/>
                  </a:ext>
                </a:extLst>
              </a:tr>
              <a:tr h="30611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Calibri" panose="020F0502020204030204" pitchFamily="34" charset="0"/>
                        </a:rPr>
                        <a:t>Age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831" marR="15831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Calibri" panose="020F0502020204030204" pitchFamily="34" charset="0"/>
                        </a:rPr>
                        <a:t>66.7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831" marR="15831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Calibri" panose="020F0502020204030204" pitchFamily="34" charset="0"/>
                        </a:rPr>
                        <a:t>68.2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831" marR="15831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Calibri" panose="020F0502020204030204" pitchFamily="34" charset="0"/>
                        </a:rPr>
                        <a:t>67.0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831" marR="15831" marT="0" marB="0"/>
                </a:tc>
                <a:extLst>
                  <a:ext uri="{0D108BD9-81ED-4DB2-BD59-A6C34878D82A}">
                    <a16:rowId xmlns:a16="http://schemas.microsoft.com/office/drawing/2014/main" val="2524140228"/>
                  </a:ext>
                </a:extLst>
              </a:tr>
              <a:tr h="30611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Calibri" panose="020F0502020204030204" pitchFamily="34" charset="0"/>
                        </a:rPr>
                        <a:t>Female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831" marR="15831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Calibri" panose="020F0502020204030204" pitchFamily="34" charset="0"/>
                        </a:rPr>
                        <a:t>80.6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831" marR="15831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Calibri" panose="020F0502020204030204" pitchFamily="34" charset="0"/>
                        </a:rPr>
                        <a:t>19.4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831" marR="15831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Calibri" panose="020F0502020204030204" pitchFamily="34" charset="0"/>
                        </a:rPr>
                        <a:t>58.2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831" marR="15831" marT="0" marB="0"/>
                </a:tc>
                <a:extLst>
                  <a:ext uri="{0D108BD9-81ED-4DB2-BD59-A6C34878D82A}">
                    <a16:rowId xmlns:a16="http://schemas.microsoft.com/office/drawing/2014/main" val="3810202300"/>
                  </a:ext>
                </a:extLst>
              </a:tr>
              <a:tr h="30611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Calibri" panose="020F0502020204030204" pitchFamily="34" charset="0"/>
                        </a:rPr>
                        <a:t>Male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831" marR="15831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Calibri" panose="020F0502020204030204" pitchFamily="34" charset="0"/>
                        </a:rPr>
                        <a:t>86.8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831" marR="15831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Calibri" panose="020F0502020204030204" pitchFamily="34" charset="0"/>
                        </a:rPr>
                        <a:t>13.2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831" marR="15831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Calibri" panose="020F0502020204030204" pitchFamily="34" charset="0"/>
                        </a:rPr>
                        <a:t>58.2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831" marR="15831" marT="0" marB="0"/>
                </a:tc>
                <a:extLst>
                  <a:ext uri="{0D108BD9-81ED-4DB2-BD59-A6C34878D82A}">
                    <a16:rowId xmlns:a16="http://schemas.microsoft.com/office/drawing/2014/main" val="2861454452"/>
                  </a:ext>
                </a:extLst>
              </a:tr>
              <a:tr h="30611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831" marR="15831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831" marR="15831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831" marR="15831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831" marR="15831" marT="0" marB="0"/>
                </a:tc>
                <a:extLst>
                  <a:ext uri="{0D108BD9-81ED-4DB2-BD59-A6C34878D82A}">
                    <a16:rowId xmlns:a16="http://schemas.microsoft.com/office/drawing/2014/main" val="651164303"/>
                  </a:ext>
                </a:extLst>
              </a:tr>
              <a:tr h="30611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Calibri" panose="020F0502020204030204" pitchFamily="34" charset="0"/>
                        </a:rPr>
                        <a:t>Covariates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831" marR="15831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831" marR="15831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831" marR="15831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Calibri" panose="020F0502020204030204" pitchFamily="34" charset="0"/>
                        </a:rPr>
                        <a:t>n person-waves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831" marR="15831" marT="0" marB="0"/>
                </a:tc>
                <a:extLst>
                  <a:ext uri="{0D108BD9-81ED-4DB2-BD59-A6C34878D82A}">
                    <a16:rowId xmlns:a16="http://schemas.microsoft.com/office/drawing/2014/main" val="4203588731"/>
                  </a:ext>
                </a:extLst>
              </a:tr>
              <a:tr h="30611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Calibri" panose="020F0502020204030204" pitchFamily="34" charset="0"/>
                        </a:rPr>
                        <a:t>Race/Ethnicity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831" marR="15831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831" marR="15831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831" marR="15831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831" marR="15831" marT="0" marB="0"/>
                </a:tc>
                <a:extLst>
                  <a:ext uri="{0D108BD9-81ED-4DB2-BD59-A6C34878D82A}">
                    <a16:rowId xmlns:a16="http://schemas.microsoft.com/office/drawing/2014/main" val="1408570985"/>
                  </a:ext>
                </a:extLst>
              </a:tr>
              <a:tr h="306117">
                <a:tc>
                  <a:txBody>
                    <a:bodyPr/>
                    <a:lstStyle/>
                    <a:p>
                      <a:pPr marL="111125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Calibri" panose="020F0502020204030204" pitchFamily="34" charset="0"/>
                        </a:rPr>
                        <a:t>White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831" marR="15831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Calibri" panose="020F0502020204030204" pitchFamily="34" charset="0"/>
                        </a:rPr>
                        <a:t>85.3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831" marR="15831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Calibri" panose="020F0502020204030204" pitchFamily="34" charset="0"/>
                        </a:rPr>
                        <a:t>14.7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831" marR="15831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Calibri" panose="020F0502020204030204" pitchFamily="34" charset="0"/>
                        </a:rPr>
                        <a:t>120,379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831" marR="15831" marT="0" marB="0" anchor="b"/>
                </a:tc>
                <a:extLst>
                  <a:ext uri="{0D108BD9-81ED-4DB2-BD59-A6C34878D82A}">
                    <a16:rowId xmlns:a16="http://schemas.microsoft.com/office/drawing/2014/main" val="665747787"/>
                  </a:ext>
                </a:extLst>
              </a:tr>
              <a:tr h="306117">
                <a:tc>
                  <a:txBody>
                    <a:bodyPr/>
                    <a:lstStyle/>
                    <a:p>
                      <a:pPr marL="111125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Calibri" panose="020F0502020204030204" pitchFamily="34" charset="0"/>
                        </a:rPr>
                        <a:t>Black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831" marR="15831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Calibri" panose="020F0502020204030204" pitchFamily="34" charset="0"/>
                        </a:rPr>
                        <a:t>79.2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831" marR="15831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Calibri" panose="020F0502020204030204" pitchFamily="34" charset="0"/>
                        </a:rPr>
                        <a:t>20.8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831" marR="15831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Calibri" panose="020F0502020204030204" pitchFamily="34" charset="0"/>
                        </a:rPr>
                        <a:t>26,283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831" marR="15831" marT="0" marB="0" anchor="b"/>
                </a:tc>
                <a:extLst>
                  <a:ext uri="{0D108BD9-81ED-4DB2-BD59-A6C34878D82A}">
                    <a16:rowId xmlns:a16="http://schemas.microsoft.com/office/drawing/2014/main" val="2017854172"/>
                  </a:ext>
                </a:extLst>
              </a:tr>
              <a:tr h="306117">
                <a:tc>
                  <a:txBody>
                    <a:bodyPr/>
                    <a:lstStyle/>
                    <a:p>
                      <a:pPr marL="111125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Calibri" panose="020F0502020204030204" pitchFamily="34" charset="0"/>
                        </a:rPr>
                        <a:t>Latinx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831" marR="15831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Calibri" panose="020F0502020204030204" pitchFamily="34" charset="0"/>
                        </a:rPr>
                        <a:t>75.0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831" marR="15831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Calibri" panose="020F0502020204030204" pitchFamily="34" charset="0"/>
                        </a:rPr>
                        <a:t>25.0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831" marR="15831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Calibri" panose="020F0502020204030204" pitchFamily="34" charset="0"/>
                        </a:rPr>
                        <a:t>18,100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831" marR="15831" marT="0" marB="0" anchor="b"/>
                </a:tc>
                <a:extLst>
                  <a:ext uri="{0D108BD9-81ED-4DB2-BD59-A6C34878D82A}">
                    <a16:rowId xmlns:a16="http://schemas.microsoft.com/office/drawing/2014/main" val="3835656647"/>
                  </a:ext>
                </a:extLst>
              </a:tr>
              <a:tr h="306117">
                <a:tc>
                  <a:txBody>
                    <a:bodyPr/>
                    <a:lstStyle/>
                    <a:p>
                      <a:pPr marL="111125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Calibri" panose="020F0502020204030204" pitchFamily="34" charset="0"/>
                        </a:rPr>
                        <a:t>Other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831" marR="15831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Calibri" panose="020F0502020204030204" pitchFamily="34" charset="0"/>
                        </a:rPr>
                        <a:t>81.5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831" marR="15831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Calibri" panose="020F0502020204030204" pitchFamily="34" charset="0"/>
                        </a:rPr>
                        <a:t>18.5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831" marR="15831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Calibri" panose="020F0502020204030204" pitchFamily="34" charset="0"/>
                        </a:rPr>
                        <a:t>4,861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831" marR="15831" marT="0" marB="0" anchor="b"/>
                </a:tc>
                <a:extLst>
                  <a:ext uri="{0D108BD9-81ED-4DB2-BD59-A6C34878D82A}">
                    <a16:rowId xmlns:a16="http://schemas.microsoft.com/office/drawing/2014/main" val="3934279896"/>
                  </a:ext>
                </a:extLst>
              </a:tr>
              <a:tr h="30611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Calibri" panose="020F0502020204030204" pitchFamily="34" charset="0"/>
                        </a:rPr>
                        <a:t>Education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831" marR="15831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831" marR="15831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831" marR="15831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831" marR="15831" marT="0" marB="0"/>
                </a:tc>
                <a:extLst>
                  <a:ext uri="{0D108BD9-81ED-4DB2-BD59-A6C34878D82A}">
                    <a16:rowId xmlns:a16="http://schemas.microsoft.com/office/drawing/2014/main" val="3681283016"/>
                  </a:ext>
                </a:extLst>
              </a:tr>
              <a:tr h="306117">
                <a:tc>
                  <a:txBody>
                    <a:bodyPr/>
                    <a:lstStyle/>
                    <a:p>
                      <a:pPr marL="111125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Calibri" panose="020F0502020204030204" pitchFamily="34" charset="0"/>
                        </a:rPr>
                        <a:t>Less than high school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831" marR="15831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Calibri" panose="020F0502020204030204" pitchFamily="34" charset="0"/>
                        </a:rPr>
                        <a:t>73.3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831" marR="15831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Calibri" panose="020F0502020204030204" pitchFamily="34" charset="0"/>
                        </a:rPr>
                        <a:t>26.7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831" marR="15831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Calibri" panose="020F0502020204030204" pitchFamily="34" charset="0"/>
                        </a:rPr>
                        <a:t>33,510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831" marR="15831" marT="0" marB="0" anchor="b"/>
                </a:tc>
                <a:extLst>
                  <a:ext uri="{0D108BD9-81ED-4DB2-BD59-A6C34878D82A}">
                    <a16:rowId xmlns:a16="http://schemas.microsoft.com/office/drawing/2014/main" val="1133818030"/>
                  </a:ext>
                </a:extLst>
              </a:tr>
              <a:tr h="306117">
                <a:tc>
                  <a:txBody>
                    <a:bodyPr/>
                    <a:lstStyle/>
                    <a:p>
                      <a:pPr marL="111125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Calibri" panose="020F0502020204030204" pitchFamily="34" charset="0"/>
                        </a:rPr>
                        <a:t>HS/GED/some college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831" marR="15831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Calibri" panose="020F0502020204030204" pitchFamily="34" charset="0"/>
                        </a:rPr>
                        <a:t>83.5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831" marR="15831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Calibri" panose="020F0502020204030204" pitchFamily="34" charset="0"/>
                        </a:rPr>
                        <a:t>16.5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831" marR="15831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Calibri" panose="020F0502020204030204" pitchFamily="34" charset="0"/>
                        </a:rPr>
                        <a:t>88,484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831" marR="15831" marT="0" marB="0" anchor="b"/>
                </a:tc>
                <a:extLst>
                  <a:ext uri="{0D108BD9-81ED-4DB2-BD59-A6C34878D82A}">
                    <a16:rowId xmlns:a16="http://schemas.microsoft.com/office/drawing/2014/main" val="3914003047"/>
                  </a:ext>
                </a:extLst>
              </a:tr>
              <a:tr h="306117">
                <a:tc>
                  <a:txBody>
                    <a:bodyPr/>
                    <a:lstStyle/>
                    <a:p>
                      <a:pPr marL="111125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Calibri" panose="020F0502020204030204" pitchFamily="34" charset="0"/>
                        </a:rPr>
                        <a:t>Associate or above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831" marR="15831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Calibri" panose="020F0502020204030204" pitchFamily="34" charset="0"/>
                        </a:rPr>
                        <a:t>89.4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831" marR="15831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Calibri" panose="020F0502020204030204" pitchFamily="34" charset="0"/>
                        </a:rPr>
                        <a:t>10.6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831" marR="15831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Calibri" panose="020F0502020204030204" pitchFamily="34" charset="0"/>
                        </a:rPr>
                        <a:t>47,629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831" marR="15831" marT="0" marB="0" anchor="b"/>
                </a:tc>
                <a:extLst>
                  <a:ext uri="{0D108BD9-81ED-4DB2-BD59-A6C34878D82A}">
                    <a16:rowId xmlns:a16="http://schemas.microsoft.com/office/drawing/2014/main" val="2713250984"/>
                  </a:ext>
                </a:extLst>
              </a:tr>
              <a:tr h="30611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Calibri" panose="020F0502020204030204" pitchFamily="34" charset="0"/>
                        </a:rPr>
                        <a:t>Total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831" marR="15831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Calibri" panose="020F0502020204030204" pitchFamily="34" charset="0"/>
                        </a:rPr>
                        <a:t>141,076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831" marR="15831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Calibri" panose="020F0502020204030204" pitchFamily="34" charset="0"/>
                        </a:rPr>
                        <a:t>28,547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831" marR="15831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Calibri" panose="020F0502020204030204" pitchFamily="34" charset="0"/>
                        </a:rPr>
                        <a:t>169,623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831" marR="15831" marT="0" marB="0" anchor="b"/>
                </a:tc>
                <a:extLst>
                  <a:ext uri="{0D108BD9-81ED-4DB2-BD59-A6C34878D82A}">
                    <a16:rowId xmlns:a16="http://schemas.microsoft.com/office/drawing/2014/main" val="11351814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20832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4C1D4-7DA7-857F-B3AA-CA293999E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39" y="12528"/>
            <a:ext cx="7886700" cy="150588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sz="4500" dirty="0"/>
              <a:t>Summary statistics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5EEA87-597C-C274-8ACA-9800BD7AD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rtlCol="0" anchor="t" anchorCtr="0" compatLnSpc="1">
            <a:normAutofit/>
          </a:bodyPr>
          <a:lstStyle>
            <a:defPPr>
              <a:defRPr lang="en-US"/>
            </a:defPPr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1400" kern="1200">
                <a:solidFill>
                  <a:srgbClr val="004466"/>
                </a:solidFill>
                <a:latin typeface="Arial" panose="020B0604020202090204" pitchFamily="34" charset="0"/>
                <a:ea typeface="MS PGothic" panose="020B0600070205080204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90204" pitchFamily="34" charset="0"/>
                <a:ea typeface="MS PGothic" panose="020B0600070205080204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90204" pitchFamily="34" charset="0"/>
                <a:ea typeface="MS PGothic" panose="020B0600070205080204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90204" pitchFamily="34" charset="0"/>
                <a:ea typeface="MS PGothic" panose="020B0600070205080204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9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9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9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9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9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31335679-0870-344F-BEFE-31A670E76647}" type="slidenum">
              <a:rPr kumimoji="0" lang="en-US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4466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202024">
                  <a:tint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  <a:cs typeface="+mn-cs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DBA1D6A0-A2EF-55D9-D2B5-2B6CB6813CF9}"/>
              </a:ext>
            </a:extLst>
          </p:cNvPr>
          <p:cNvGraphicFramePr>
            <a:graphicFrameLocks noGrp="1"/>
          </p:cNvGraphicFramePr>
          <p:nvPr/>
        </p:nvGraphicFramePr>
        <p:xfrm>
          <a:off x="2593551" y="2371155"/>
          <a:ext cx="6553749" cy="3480420"/>
        </p:xfrm>
        <a:graphic>
          <a:graphicData uri="http://schemas.openxmlformats.org/drawingml/2006/table">
            <a:tbl>
              <a:tblPr firstRow="1" firstCol="1" bandRow="1">
                <a:tableStyleId>{3B4B98B0-60AC-42C2-AFA5-B58CD77FA1E5}</a:tableStyleId>
              </a:tblPr>
              <a:tblGrid>
                <a:gridCol w="2570944">
                  <a:extLst>
                    <a:ext uri="{9D8B030D-6E8A-4147-A177-3AD203B41FA5}">
                      <a16:colId xmlns:a16="http://schemas.microsoft.com/office/drawing/2014/main" val="3098795665"/>
                    </a:ext>
                  </a:extLst>
                </a:gridCol>
                <a:gridCol w="1249790">
                  <a:extLst>
                    <a:ext uri="{9D8B030D-6E8A-4147-A177-3AD203B41FA5}">
                      <a16:colId xmlns:a16="http://schemas.microsoft.com/office/drawing/2014/main" val="1932245485"/>
                    </a:ext>
                  </a:extLst>
                </a:gridCol>
                <a:gridCol w="1031252">
                  <a:extLst>
                    <a:ext uri="{9D8B030D-6E8A-4147-A177-3AD203B41FA5}">
                      <a16:colId xmlns:a16="http://schemas.microsoft.com/office/drawing/2014/main" val="993113708"/>
                    </a:ext>
                  </a:extLst>
                </a:gridCol>
                <a:gridCol w="1701763">
                  <a:extLst>
                    <a:ext uri="{9D8B030D-6E8A-4147-A177-3AD203B41FA5}">
                      <a16:colId xmlns:a16="http://schemas.microsoft.com/office/drawing/2014/main" val="4181788114"/>
                    </a:ext>
                  </a:extLst>
                </a:gridCol>
              </a:tblGrid>
              <a:tr h="3951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Calibri" panose="020F0502020204030204" pitchFamily="34" charset="0"/>
                        </a:rPr>
                        <a:t>Labor Force Status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831" marR="15831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831" marR="15831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831" marR="15831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831" marR="15831" marT="0" marB="0"/>
                </a:tc>
                <a:extLst>
                  <a:ext uri="{0D108BD9-81ED-4DB2-BD59-A6C34878D82A}">
                    <a16:rowId xmlns:a16="http://schemas.microsoft.com/office/drawing/2014/main" val="703670193"/>
                  </a:ext>
                </a:extLst>
              </a:tr>
              <a:tr h="133272">
                <a:tc>
                  <a:txBody>
                    <a:bodyPr/>
                    <a:lstStyle/>
                    <a:p>
                      <a:pPr marL="111125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Calibri" panose="020F0502020204030204" pitchFamily="34" charset="0"/>
                        </a:rPr>
                        <a:t>Full time work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831" marR="15831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Calibri" panose="020F0502020204030204" pitchFamily="34" charset="0"/>
                        </a:rPr>
                        <a:t>89.6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831" marR="15831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Calibri" panose="020F0502020204030204" pitchFamily="34" charset="0"/>
                        </a:rPr>
                        <a:t>10.4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831" marR="15831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Calibri" panose="020F0502020204030204" pitchFamily="34" charset="0"/>
                        </a:rPr>
                        <a:t>43,775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831" marR="15831" marT="0" marB="0" anchor="b"/>
                </a:tc>
                <a:extLst>
                  <a:ext uri="{0D108BD9-81ED-4DB2-BD59-A6C34878D82A}">
                    <a16:rowId xmlns:a16="http://schemas.microsoft.com/office/drawing/2014/main" val="3902395564"/>
                  </a:ext>
                </a:extLst>
              </a:tr>
              <a:tr h="133272">
                <a:tc>
                  <a:txBody>
                    <a:bodyPr/>
                    <a:lstStyle/>
                    <a:p>
                      <a:pPr marL="111125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Calibri" panose="020F0502020204030204" pitchFamily="34" charset="0"/>
                        </a:rPr>
                        <a:t>Part time work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831" marR="15831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Calibri" panose="020F0502020204030204" pitchFamily="34" charset="0"/>
                        </a:rPr>
                        <a:t>87.9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831" marR="15831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Calibri" panose="020F0502020204030204" pitchFamily="34" charset="0"/>
                        </a:rPr>
                        <a:t>12.1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831" marR="15831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Calibri" panose="020F0502020204030204" pitchFamily="34" charset="0"/>
                        </a:rPr>
                        <a:t>22,807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831" marR="15831" marT="0" marB="0" anchor="b"/>
                </a:tc>
                <a:extLst>
                  <a:ext uri="{0D108BD9-81ED-4DB2-BD59-A6C34878D82A}">
                    <a16:rowId xmlns:a16="http://schemas.microsoft.com/office/drawing/2014/main" val="3864495106"/>
                  </a:ext>
                </a:extLst>
              </a:tr>
              <a:tr h="133272">
                <a:tc>
                  <a:txBody>
                    <a:bodyPr/>
                    <a:lstStyle/>
                    <a:p>
                      <a:pPr marL="111125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Calibri" panose="020F0502020204030204" pitchFamily="34" charset="0"/>
                        </a:rPr>
                        <a:t>Retired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831" marR="15831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Calibri" panose="020F0502020204030204" pitchFamily="34" charset="0"/>
                        </a:rPr>
                        <a:t>80.9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831" marR="15831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Calibri" panose="020F0502020204030204" pitchFamily="34" charset="0"/>
                        </a:rPr>
                        <a:t>19.1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831" marR="15831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Calibri" panose="020F0502020204030204" pitchFamily="34" charset="0"/>
                        </a:rPr>
                        <a:t>83,236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831" marR="15831" marT="0" marB="0" anchor="b"/>
                </a:tc>
                <a:extLst>
                  <a:ext uri="{0D108BD9-81ED-4DB2-BD59-A6C34878D82A}">
                    <a16:rowId xmlns:a16="http://schemas.microsoft.com/office/drawing/2014/main" val="428596391"/>
                  </a:ext>
                </a:extLst>
              </a:tr>
              <a:tr h="133272">
                <a:tc>
                  <a:txBody>
                    <a:bodyPr/>
                    <a:lstStyle/>
                    <a:p>
                      <a:pPr marL="111125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Calibri" panose="020F0502020204030204" pitchFamily="34" charset="0"/>
                        </a:rPr>
                        <a:t>Unemployed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831" marR="15831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Calibri" panose="020F0502020204030204" pitchFamily="34" charset="0"/>
                        </a:rPr>
                        <a:t>75.5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831" marR="15831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Calibri" panose="020F0502020204030204" pitchFamily="34" charset="0"/>
                        </a:rPr>
                        <a:t>24.5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831" marR="15831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Calibri" panose="020F0502020204030204" pitchFamily="34" charset="0"/>
                        </a:rPr>
                        <a:t>3,384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831" marR="15831" marT="0" marB="0" anchor="b"/>
                </a:tc>
                <a:extLst>
                  <a:ext uri="{0D108BD9-81ED-4DB2-BD59-A6C34878D82A}">
                    <a16:rowId xmlns:a16="http://schemas.microsoft.com/office/drawing/2014/main" val="3718885315"/>
                  </a:ext>
                </a:extLst>
              </a:tr>
              <a:tr h="133272">
                <a:tc>
                  <a:txBody>
                    <a:bodyPr/>
                    <a:lstStyle/>
                    <a:p>
                      <a:pPr marL="111125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Calibri" panose="020F0502020204030204" pitchFamily="34" charset="0"/>
                        </a:rPr>
                        <a:t>Disabled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831" marR="15831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Calibri" panose="020F0502020204030204" pitchFamily="34" charset="0"/>
                        </a:rPr>
                        <a:t>59.4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831" marR="15831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Calibri" panose="020F0502020204030204" pitchFamily="34" charset="0"/>
                        </a:rPr>
                        <a:t>40.6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831" marR="15831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Calibri" panose="020F0502020204030204" pitchFamily="34" charset="0"/>
                        </a:rPr>
                        <a:t>4,231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831" marR="15831" marT="0" marB="0" anchor="b"/>
                </a:tc>
                <a:extLst>
                  <a:ext uri="{0D108BD9-81ED-4DB2-BD59-A6C34878D82A}">
                    <a16:rowId xmlns:a16="http://schemas.microsoft.com/office/drawing/2014/main" val="4029746510"/>
                  </a:ext>
                </a:extLst>
              </a:tr>
              <a:tr h="133272">
                <a:tc>
                  <a:txBody>
                    <a:bodyPr/>
                    <a:lstStyle/>
                    <a:p>
                      <a:pPr marL="111125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Calibri" panose="020F0502020204030204" pitchFamily="34" charset="0"/>
                        </a:rPr>
                        <a:t>Not in labour force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831" marR="15831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Calibri" panose="020F0502020204030204" pitchFamily="34" charset="0"/>
                        </a:rPr>
                        <a:t>77.2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831" marR="15831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Calibri" panose="020F0502020204030204" pitchFamily="34" charset="0"/>
                        </a:rPr>
                        <a:t>22.8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831" marR="15831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Calibri" panose="020F0502020204030204" pitchFamily="34" charset="0"/>
                        </a:rPr>
                        <a:t>12,190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831" marR="15831" marT="0" marB="0" anchor="b"/>
                </a:tc>
                <a:extLst>
                  <a:ext uri="{0D108BD9-81ED-4DB2-BD59-A6C34878D82A}">
                    <a16:rowId xmlns:a16="http://schemas.microsoft.com/office/drawing/2014/main" val="534717709"/>
                  </a:ext>
                </a:extLst>
              </a:tr>
              <a:tr h="13327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Calibri" panose="020F0502020204030204" pitchFamily="34" charset="0"/>
                        </a:rPr>
                        <a:t>Partnership Status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831" marR="15831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831" marR="15831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831" marR="15831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831" marR="15831" marT="0" marB="0" anchor="b"/>
                </a:tc>
                <a:extLst>
                  <a:ext uri="{0D108BD9-81ED-4DB2-BD59-A6C34878D82A}">
                    <a16:rowId xmlns:a16="http://schemas.microsoft.com/office/drawing/2014/main" val="1842671108"/>
                  </a:ext>
                </a:extLst>
              </a:tr>
              <a:tr h="133272">
                <a:tc>
                  <a:txBody>
                    <a:bodyPr/>
                    <a:lstStyle/>
                    <a:p>
                      <a:pPr marL="111125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Calibri" panose="020F0502020204030204" pitchFamily="34" charset="0"/>
                        </a:rPr>
                        <a:t>Partnered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831" marR="15831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Calibri" panose="020F0502020204030204" pitchFamily="34" charset="0"/>
                        </a:rPr>
                        <a:t>90.5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831" marR="15831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Calibri" panose="020F0502020204030204" pitchFamily="34" charset="0"/>
                        </a:rPr>
                        <a:t>9.5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831" marR="15831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Calibri" panose="020F0502020204030204" pitchFamily="34" charset="0"/>
                        </a:rPr>
                        <a:t>109,822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831" marR="15831" marT="0" marB="0" anchor="b"/>
                </a:tc>
                <a:extLst>
                  <a:ext uri="{0D108BD9-81ED-4DB2-BD59-A6C34878D82A}">
                    <a16:rowId xmlns:a16="http://schemas.microsoft.com/office/drawing/2014/main" val="923997491"/>
                  </a:ext>
                </a:extLst>
              </a:tr>
              <a:tr h="133272">
                <a:tc>
                  <a:txBody>
                    <a:bodyPr/>
                    <a:lstStyle/>
                    <a:p>
                      <a:pPr marL="111125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Calibri" panose="020F0502020204030204" pitchFamily="34" charset="0"/>
                        </a:rPr>
                        <a:t>Separated/divorced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831" marR="15831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Calibri" panose="020F0502020204030204" pitchFamily="34" charset="0"/>
                        </a:rPr>
                        <a:t>71.9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831" marR="15831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Calibri" panose="020F0502020204030204" pitchFamily="34" charset="0"/>
                        </a:rPr>
                        <a:t>28.1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831" marR="15831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Calibri" panose="020F0502020204030204" pitchFamily="34" charset="0"/>
                        </a:rPr>
                        <a:t>22,544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831" marR="15831" marT="0" marB="0" anchor="b"/>
                </a:tc>
                <a:extLst>
                  <a:ext uri="{0D108BD9-81ED-4DB2-BD59-A6C34878D82A}">
                    <a16:rowId xmlns:a16="http://schemas.microsoft.com/office/drawing/2014/main" val="671426303"/>
                  </a:ext>
                </a:extLst>
              </a:tr>
              <a:tr h="133272">
                <a:tc>
                  <a:txBody>
                    <a:bodyPr/>
                    <a:lstStyle/>
                    <a:p>
                      <a:pPr marL="111125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Calibri" panose="020F0502020204030204" pitchFamily="34" charset="0"/>
                        </a:rPr>
                        <a:t>Widowed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831" marR="15831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Calibri" panose="020F0502020204030204" pitchFamily="34" charset="0"/>
                        </a:rPr>
                        <a:t>66.7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831" marR="15831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Calibri" panose="020F0502020204030204" pitchFamily="34" charset="0"/>
                        </a:rPr>
                        <a:t>33.3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831" marR="15831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Calibri" panose="020F0502020204030204" pitchFamily="34" charset="0"/>
                        </a:rPr>
                        <a:t>30,542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831" marR="15831" marT="0" marB="0" anchor="b"/>
                </a:tc>
                <a:extLst>
                  <a:ext uri="{0D108BD9-81ED-4DB2-BD59-A6C34878D82A}">
                    <a16:rowId xmlns:a16="http://schemas.microsoft.com/office/drawing/2014/main" val="3698999082"/>
                  </a:ext>
                </a:extLst>
              </a:tr>
              <a:tr h="133272">
                <a:tc>
                  <a:txBody>
                    <a:bodyPr/>
                    <a:lstStyle/>
                    <a:p>
                      <a:pPr marL="111125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Calibri" panose="020F0502020204030204" pitchFamily="34" charset="0"/>
                        </a:rPr>
                        <a:t>Never married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831" marR="15831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Calibri" panose="020F0502020204030204" pitchFamily="34" charset="0"/>
                        </a:rPr>
                        <a:t>75.6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831" marR="15831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Calibri" panose="020F0502020204030204" pitchFamily="34" charset="0"/>
                        </a:rPr>
                        <a:t>24.4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831" marR="15831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Calibri" panose="020F0502020204030204" pitchFamily="34" charset="0"/>
                        </a:rPr>
                        <a:t>6,715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831" marR="15831" marT="0" marB="0" anchor="b"/>
                </a:tc>
                <a:extLst>
                  <a:ext uri="{0D108BD9-81ED-4DB2-BD59-A6C34878D82A}">
                    <a16:rowId xmlns:a16="http://schemas.microsoft.com/office/drawing/2014/main" val="1008638002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3492C5C-ABE7-73D5-0563-0E2F023912D6}"/>
              </a:ext>
            </a:extLst>
          </p:cNvPr>
          <p:cNvGraphicFramePr>
            <a:graphicFrameLocks noGrp="1"/>
          </p:cNvGraphicFramePr>
          <p:nvPr/>
        </p:nvGraphicFramePr>
        <p:xfrm>
          <a:off x="2593551" y="1518411"/>
          <a:ext cx="6553749" cy="854522"/>
        </p:xfrm>
        <a:graphic>
          <a:graphicData uri="http://schemas.openxmlformats.org/drawingml/2006/table">
            <a:tbl>
              <a:tblPr firstRow="1" firstCol="1" bandRow="1">
                <a:tableStyleId>{3B4B98B0-60AC-42C2-AFA5-B58CD77FA1E5}</a:tableStyleId>
              </a:tblPr>
              <a:tblGrid>
                <a:gridCol w="2570944">
                  <a:extLst>
                    <a:ext uri="{9D8B030D-6E8A-4147-A177-3AD203B41FA5}">
                      <a16:colId xmlns:a16="http://schemas.microsoft.com/office/drawing/2014/main" val="2945805009"/>
                    </a:ext>
                  </a:extLst>
                </a:gridCol>
                <a:gridCol w="1249790">
                  <a:extLst>
                    <a:ext uri="{9D8B030D-6E8A-4147-A177-3AD203B41FA5}">
                      <a16:colId xmlns:a16="http://schemas.microsoft.com/office/drawing/2014/main" val="974273306"/>
                    </a:ext>
                  </a:extLst>
                </a:gridCol>
                <a:gridCol w="1031252">
                  <a:extLst>
                    <a:ext uri="{9D8B030D-6E8A-4147-A177-3AD203B41FA5}">
                      <a16:colId xmlns:a16="http://schemas.microsoft.com/office/drawing/2014/main" val="1613439698"/>
                    </a:ext>
                  </a:extLst>
                </a:gridCol>
                <a:gridCol w="1701763">
                  <a:extLst>
                    <a:ext uri="{9D8B030D-6E8A-4147-A177-3AD203B41FA5}">
                      <a16:colId xmlns:a16="http://schemas.microsoft.com/office/drawing/2014/main" val="3023780899"/>
                    </a:ext>
                  </a:extLst>
                </a:gridCol>
              </a:tblGrid>
              <a:tr h="57404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831" marR="1583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Calibri" panose="020F0502020204030204" pitchFamily="34" charset="0"/>
                        </a:rPr>
                        <a:t>Not Lonely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831" marR="1583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Calibri" panose="020F0502020204030204" pitchFamily="34" charset="0"/>
                        </a:rPr>
                        <a:t>Lonely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831" marR="1583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Calibri" panose="020F0502020204030204" pitchFamily="34" charset="0"/>
                        </a:rPr>
                        <a:t>Total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831" marR="15831" marT="0" marB="0" anchor="ctr"/>
                </a:tc>
                <a:extLst>
                  <a:ext uri="{0D108BD9-81ED-4DB2-BD59-A6C34878D82A}">
                    <a16:rowId xmlns:a16="http://schemas.microsoft.com/office/drawing/2014/main" val="3855614884"/>
                  </a:ext>
                </a:extLst>
              </a:tr>
              <a:tr h="13327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831" marR="1583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Calibri" panose="020F0502020204030204" pitchFamily="34" charset="0"/>
                        </a:rPr>
                        <a:t>Mean/%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831" marR="1583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Calibri" panose="020F0502020204030204" pitchFamily="34" charset="0"/>
                        </a:rPr>
                        <a:t>Mean/%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831" marR="1583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Calibri" panose="020F0502020204030204" pitchFamily="34" charset="0"/>
                        </a:rPr>
                        <a:t>Mean/%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831" marR="15831" marT="0" marB="0"/>
                </a:tc>
                <a:extLst>
                  <a:ext uri="{0D108BD9-81ED-4DB2-BD59-A6C34878D82A}">
                    <a16:rowId xmlns:a16="http://schemas.microsoft.com/office/drawing/2014/main" val="1930659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284534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4C1D4-7DA7-857F-B3AA-CA293999E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39" y="12528"/>
            <a:ext cx="7886700" cy="150588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sz="4500" dirty="0"/>
              <a:t>Summary statistics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5EEA87-597C-C274-8ACA-9800BD7AD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rtlCol="0" anchor="t" anchorCtr="0" compatLnSpc="1">
            <a:normAutofit/>
          </a:bodyPr>
          <a:lstStyle>
            <a:defPPr>
              <a:defRPr lang="en-US"/>
            </a:defPPr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1400" kern="1200">
                <a:solidFill>
                  <a:srgbClr val="004466"/>
                </a:solidFill>
                <a:latin typeface="Arial" panose="020B0604020202090204" pitchFamily="34" charset="0"/>
                <a:ea typeface="MS PGothic" panose="020B0600070205080204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90204" pitchFamily="34" charset="0"/>
                <a:ea typeface="MS PGothic" panose="020B0600070205080204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90204" pitchFamily="34" charset="0"/>
                <a:ea typeface="MS PGothic" panose="020B0600070205080204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90204" pitchFamily="34" charset="0"/>
                <a:ea typeface="MS PGothic" panose="020B0600070205080204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9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9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9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9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9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31335679-0870-344F-BEFE-31A670E76647}" type="slidenum">
              <a:rPr kumimoji="0" lang="en-US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4466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202024">
                  <a:tint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  <a:cs typeface="+mn-cs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3492C5C-ABE7-73D5-0563-0E2F023912D6}"/>
              </a:ext>
            </a:extLst>
          </p:cNvPr>
          <p:cNvGraphicFramePr>
            <a:graphicFrameLocks noGrp="1"/>
          </p:cNvGraphicFramePr>
          <p:nvPr/>
        </p:nvGraphicFramePr>
        <p:xfrm>
          <a:off x="2686541" y="1226311"/>
          <a:ext cx="6553749" cy="854522"/>
        </p:xfrm>
        <a:graphic>
          <a:graphicData uri="http://schemas.openxmlformats.org/drawingml/2006/table">
            <a:tbl>
              <a:tblPr firstRow="1" firstCol="1" bandRow="1">
                <a:tableStyleId>{3B4B98B0-60AC-42C2-AFA5-B58CD77FA1E5}</a:tableStyleId>
              </a:tblPr>
              <a:tblGrid>
                <a:gridCol w="2570944">
                  <a:extLst>
                    <a:ext uri="{9D8B030D-6E8A-4147-A177-3AD203B41FA5}">
                      <a16:colId xmlns:a16="http://schemas.microsoft.com/office/drawing/2014/main" val="2945805009"/>
                    </a:ext>
                  </a:extLst>
                </a:gridCol>
                <a:gridCol w="1249790">
                  <a:extLst>
                    <a:ext uri="{9D8B030D-6E8A-4147-A177-3AD203B41FA5}">
                      <a16:colId xmlns:a16="http://schemas.microsoft.com/office/drawing/2014/main" val="974273306"/>
                    </a:ext>
                  </a:extLst>
                </a:gridCol>
                <a:gridCol w="1031252">
                  <a:extLst>
                    <a:ext uri="{9D8B030D-6E8A-4147-A177-3AD203B41FA5}">
                      <a16:colId xmlns:a16="http://schemas.microsoft.com/office/drawing/2014/main" val="1613439698"/>
                    </a:ext>
                  </a:extLst>
                </a:gridCol>
                <a:gridCol w="1701763">
                  <a:extLst>
                    <a:ext uri="{9D8B030D-6E8A-4147-A177-3AD203B41FA5}">
                      <a16:colId xmlns:a16="http://schemas.microsoft.com/office/drawing/2014/main" val="3023780899"/>
                    </a:ext>
                  </a:extLst>
                </a:gridCol>
              </a:tblGrid>
              <a:tr h="57404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831" marR="1583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Calibri" panose="020F0502020204030204" pitchFamily="34" charset="0"/>
                        </a:rPr>
                        <a:t>Not Lonely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831" marR="1583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Calibri" panose="020F0502020204030204" pitchFamily="34" charset="0"/>
                        </a:rPr>
                        <a:t>Lonely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831" marR="1583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Calibri" panose="020F0502020204030204" pitchFamily="34" charset="0"/>
                        </a:rPr>
                        <a:t>Total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831" marR="15831" marT="0" marB="0" anchor="ctr"/>
                </a:tc>
                <a:extLst>
                  <a:ext uri="{0D108BD9-81ED-4DB2-BD59-A6C34878D82A}">
                    <a16:rowId xmlns:a16="http://schemas.microsoft.com/office/drawing/2014/main" val="3855614884"/>
                  </a:ext>
                </a:extLst>
              </a:tr>
              <a:tr h="13327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831" marR="1583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Calibri" panose="020F0502020204030204" pitchFamily="34" charset="0"/>
                        </a:rPr>
                        <a:t>Mean/%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831" marR="1583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Calibri" panose="020F0502020204030204" pitchFamily="34" charset="0"/>
                        </a:rPr>
                        <a:t>Mean/%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831" marR="1583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Calibri" panose="020F0502020204030204" pitchFamily="34" charset="0"/>
                        </a:rPr>
                        <a:t>Mean/%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831" marR="15831" marT="0" marB="0"/>
                </a:tc>
                <a:extLst>
                  <a:ext uri="{0D108BD9-81ED-4DB2-BD59-A6C34878D82A}">
                    <a16:rowId xmlns:a16="http://schemas.microsoft.com/office/drawing/2014/main" val="193065979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CFEE497-B954-723B-145B-EAB9D898CC24}"/>
              </a:ext>
            </a:extLst>
          </p:cNvPr>
          <p:cNvGraphicFramePr>
            <a:graphicFrameLocks noGrp="1"/>
          </p:cNvGraphicFramePr>
          <p:nvPr/>
        </p:nvGraphicFramePr>
        <p:xfrm>
          <a:off x="2686539" y="2088273"/>
          <a:ext cx="6553749" cy="3085280"/>
        </p:xfrm>
        <a:graphic>
          <a:graphicData uri="http://schemas.openxmlformats.org/drawingml/2006/table">
            <a:tbl>
              <a:tblPr firstRow="1" firstCol="1" bandRow="1">
                <a:tableStyleId>{3B4B98B0-60AC-42C2-AFA5-B58CD77FA1E5}</a:tableStyleId>
              </a:tblPr>
              <a:tblGrid>
                <a:gridCol w="2570944">
                  <a:extLst>
                    <a:ext uri="{9D8B030D-6E8A-4147-A177-3AD203B41FA5}">
                      <a16:colId xmlns:a16="http://schemas.microsoft.com/office/drawing/2014/main" val="3080960501"/>
                    </a:ext>
                  </a:extLst>
                </a:gridCol>
                <a:gridCol w="1249790">
                  <a:extLst>
                    <a:ext uri="{9D8B030D-6E8A-4147-A177-3AD203B41FA5}">
                      <a16:colId xmlns:a16="http://schemas.microsoft.com/office/drawing/2014/main" val="247494448"/>
                    </a:ext>
                  </a:extLst>
                </a:gridCol>
                <a:gridCol w="1031252">
                  <a:extLst>
                    <a:ext uri="{9D8B030D-6E8A-4147-A177-3AD203B41FA5}">
                      <a16:colId xmlns:a16="http://schemas.microsoft.com/office/drawing/2014/main" val="2942194153"/>
                    </a:ext>
                  </a:extLst>
                </a:gridCol>
                <a:gridCol w="1701763">
                  <a:extLst>
                    <a:ext uri="{9D8B030D-6E8A-4147-A177-3AD203B41FA5}">
                      <a16:colId xmlns:a16="http://schemas.microsoft.com/office/drawing/2014/main" val="511209672"/>
                    </a:ext>
                  </a:extLst>
                </a:gridCol>
              </a:tblGrid>
              <a:tr h="13327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Calibri" panose="020F0502020204030204" pitchFamily="34" charset="0"/>
                        </a:rPr>
                        <a:t>Depressive symptoms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831" marR="15831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831" marR="15831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831" marR="15831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831" marR="15831" marT="0" marB="0" anchor="b"/>
                </a:tc>
                <a:extLst>
                  <a:ext uri="{0D108BD9-81ED-4DB2-BD59-A6C34878D82A}">
                    <a16:rowId xmlns:a16="http://schemas.microsoft.com/office/drawing/2014/main" val="14199048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111125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0" dirty="0">
                          <a:effectLst/>
                          <a:latin typeface="Calibri" panose="020F0502020204030204" pitchFamily="34" charset="0"/>
                        </a:rPr>
                        <a:t>0</a:t>
                      </a:r>
                      <a:endParaRPr lang="en-GB" sz="18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831" marR="15831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Calibri" panose="020F0502020204030204" pitchFamily="34" charset="0"/>
                        </a:rPr>
                        <a:t>96.1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831" marR="15831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Calibri" panose="020F0502020204030204" pitchFamily="34" charset="0"/>
                        </a:rPr>
                        <a:t>3.9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831" marR="15831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Calibri" panose="020F0502020204030204" pitchFamily="34" charset="0"/>
                        </a:rPr>
                        <a:t>78,806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831" marR="15831" marT="0" marB="0" anchor="b"/>
                </a:tc>
                <a:extLst>
                  <a:ext uri="{0D108BD9-81ED-4DB2-BD59-A6C34878D82A}">
                    <a16:rowId xmlns:a16="http://schemas.microsoft.com/office/drawing/2014/main" val="1102755013"/>
                  </a:ext>
                </a:extLst>
              </a:tr>
              <a:tr h="133272">
                <a:tc>
                  <a:txBody>
                    <a:bodyPr/>
                    <a:lstStyle/>
                    <a:p>
                      <a:pPr marL="111125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0" dirty="0"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en-GB" sz="18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831" marR="15831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Calibri" panose="020F0502020204030204" pitchFamily="34" charset="0"/>
                        </a:rPr>
                        <a:t>89.2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831" marR="15831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Calibri" panose="020F0502020204030204" pitchFamily="34" charset="0"/>
                        </a:rPr>
                        <a:t>10.8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831" marR="15831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Calibri" panose="020F0502020204030204" pitchFamily="34" charset="0"/>
                        </a:rPr>
                        <a:t>38,817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831" marR="15831" marT="0" marB="0" anchor="b"/>
                </a:tc>
                <a:extLst>
                  <a:ext uri="{0D108BD9-81ED-4DB2-BD59-A6C34878D82A}">
                    <a16:rowId xmlns:a16="http://schemas.microsoft.com/office/drawing/2014/main" val="1106704841"/>
                  </a:ext>
                </a:extLst>
              </a:tr>
              <a:tr h="133272">
                <a:tc>
                  <a:txBody>
                    <a:bodyPr/>
                    <a:lstStyle/>
                    <a:p>
                      <a:pPr marL="111125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0" dirty="0">
                          <a:effectLst/>
                          <a:latin typeface="Calibri" panose="020F0502020204030204" pitchFamily="34" charset="0"/>
                        </a:rPr>
                        <a:t>2-4</a:t>
                      </a:r>
                      <a:endParaRPr lang="en-GB" sz="18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831" marR="15831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Calibri" panose="020F0502020204030204" pitchFamily="34" charset="0"/>
                        </a:rPr>
                        <a:t>69.9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831" marR="15831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Calibri" panose="020F0502020204030204" pitchFamily="34" charset="0"/>
                        </a:rPr>
                        <a:t>30.1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831" marR="15831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Calibri" panose="020F0502020204030204" pitchFamily="34" charset="0"/>
                        </a:rPr>
                        <a:t>38,019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831" marR="15831" marT="0" marB="0" anchor="b"/>
                </a:tc>
                <a:extLst>
                  <a:ext uri="{0D108BD9-81ED-4DB2-BD59-A6C34878D82A}">
                    <a16:rowId xmlns:a16="http://schemas.microsoft.com/office/drawing/2014/main" val="440292463"/>
                  </a:ext>
                </a:extLst>
              </a:tr>
              <a:tr h="133272">
                <a:tc>
                  <a:txBody>
                    <a:bodyPr/>
                    <a:lstStyle/>
                    <a:p>
                      <a:pPr marL="111125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0" dirty="0">
                          <a:effectLst/>
                          <a:latin typeface="Calibri" panose="020F0502020204030204" pitchFamily="34" charset="0"/>
                        </a:rPr>
                        <a:t>5-7</a:t>
                      </a:r>
                      <a:endParaRPr lang="en-GB" sz="18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831" marR="15831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Calibri" panose="020F0502020204030204" pitchFamily="34" charset="0"/>
                        </a:rPr>
                        <a:t>29.6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831" marR="15831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Calibri" panose="020F0502020204030204" pitchFamily="34" charset="0"/>
                        </a:rPr>
                        <a:t>70.4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831" marR="15831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Calibri" panose="020F0502020204030204" pitchFamily="34" charset="0"/>
                        </a:rPr>
                        <a:t>13,981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831" marR="15831" marT="0" marB="0" anchor="b"/>
                </a:tc>
                <a:extLst>
                  <a:ext uri="{0D108BD9-81ED-4DB2-BD59-A6C34878D82A}">
                    <a16:rowId xmlns:a16="http://schemas.microsoft.com/office/drawing/2014/main" val="235080049"/>
                  </a:ext>
                </a:extLst>
              </a:tr>
              <a:tr h="13327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Calibri" panose="020F0502020204030204" pitchFamily="34" charset="0"/>
                        </a:rPr>
                        <a:t>Functional limitations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831" marR="15831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831" marR="15831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831" marR="15831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831" marR="15831" marT="0" marB="0" anchor="b"/>
                </a:tc>
                <a:extLst>
                  <a:ext uri="{0D108BD9-81ED-4DB2-BD59-A6C34878D82A}">
                    <a16:rowId xmlns:a16="http://schemas.microsoft.com/office/drawing/2014/main" val="190912043"/>
                  </a:ext>
                </a:extLst>
              </a:tr>
              <a:tr h="13327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0" dirty="0">
                          <a:effectLst/>
                          <a:latin typeface="Calibri" panose="020F0502020204030204" pitchFamily="34" charset="0"/>
                        </a:rPr>
                        <a:t>No limitation</a:t>
                      </a:r>
                      <a:endParaRPr lang="en-GB" sz="18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831" marR="15831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Calibri" panose="020F0502020204030204" pitchFamily="34" charset="0"/>
                        </a:rPr>
                        <a:t>86.1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831" marR="15831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Calibri" panose="020F0502020204030204" pitchFamily="34" charset="0"/>
                        </a:rPr>
                        <a:t>13.9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831" marR="15831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Calibri" panose="020F0502020204030204" pitchFamily="34" charset="0"/>
                        </a:rPr>
                        <a:t>147,392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831" marR="15831" marT="0" marB="0" anchor="b"/>
                </a:tc>
                <a:extLst>
                  <a:ext uri="{0D108BD9-81ED-4DB2-BD59-A6C34878D82A}">
                    <a16:rowId xmlns:a16="http://schemas.microsoft.com/office/drawing/2014/main" val="2917694040"/>
                  </a:ext>
                </a:extLst>
              </a:tr>
              <a:tr h="13327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0" dirty="0">
                          <a:effectLst/>
                          <a:latin typeface="Calibri" panose="020F0502020204030204" pitchFamily="34" charset="0"/>
                        </a:rPr>
                        <a:t>Limitation(s)</a:t>
                      </a:r>
                      <a:endParaRPr lang="en-GB" sz="18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831" marR="15831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Calibri" panose="020F0502020204030204" pitchFamily="34" charset="0"/>
                        </a:rPr>
                        <a:t>63.5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831" marR="15831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Calibri" panose="020F0502020204030204" pitchFamily="34" charset="0"/>
                        </a:rPr>
                        <a:t>36.5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831" marR="15831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Calibri" panose="020F0502020204030204" pitchFamily="34" charset="0"/>
                        </a:rPr>
                        <a:t>22,231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831" marR="15831" marT="0" marB="0" anchor="b"/>
                </a:tc>
                <a:extLst>
                  <a:ext uri="{0D108BD9-81ED-4DB2-BD59-A6C34878D82A}">
                    <a16:rowId xmlns:a16="http://schemas.microsoft.com/office/drawing/2014/main" val="507444078"/>
                  </a:ext>
                </a:extLst>
              </a:tr>
              <a:tr h="13327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Calibri" panose="020F0502020204030204" pitchFamily="34" charset="0"/>
                        </a:rPr>
                        <a:t>Co-morbidity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831" marR="15831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831" marR="15831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831" marR="15831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831" marR="15831" marT="0" marB="0" anchor="b"/>
                </a:tc>
                <a:extLst>
                  <a:ext uri="{0D108BD9-81ED-4DB2-BD59-A6C34878D82A}">
                    <a16:rowId xmlns:a16="http://schemas.microsoft.com/office/drawing/2014/main" val="4169564641"/>
                  </a:ext>
                </a:extLst>
              </a:tr>
              <a:tr h="133272">
                <a:tc>
                  <a:txBody>
                    <a:bodyPr/>
                    <a:lstStyle/>
                    <a:p>
                      <a:pPr marL="111125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0" dirty="0">
                          <a:effectLst/>
                          <a:latin typeface="Calibri" panose="020F0502020204030204" pitchFamily="34" charset="0"/>
                        </a:rPr>
                        <a:t>None</a:t>
                      </a:r>
                      <a:endParaRPr lang="en-GB" sz="18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831" marR="15831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Calibri" panose="020F0502020204030204" pitchFamily="34" charset="0"/>
                        </a:rPr>
                        <a:t>86.7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831" marR="15831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Calibri" panose="020F0502020204030204" pitchFamily="34" charset="0"/>
                        </a:rPr>
                        <a:t>13.3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831" marR="15831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Calibri" panose="020F0502020204030204" pitchFamily="34" charset="0"/>
                        </a:rPr>
                        <a:t>60,244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831" marR="15831" marT="0" marB="0" anchor="b"/>
                </a:tc>
                <a:extLst>
                  <a:ext uri="{0D108BD9-81ED-4DB2-BD59-A6C34878D82A}">
                    <a16:rowId xmlns:a16="http://schemas.microsoft.com/office/drawing/2014/main" val="476810883"/>
                  </a:ext>
                </a:extLst>
              </a:tr>
              <a:tr h="133272">
                <a:tc>
                  <a:txBody>
                    <a:bodyPr/>
                    <a:lstStyle/>
                    <a:p>
                      <a:pPr marL="111125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0" dirty="0">
                          <a:effectLst/>
                          <a:latin typeface="Calibri" panose="020F0502020204030204" pitchFamily="34" charset="0"/>
                        </a:rPr>
                        <a:t>One</a:t>
                      </a:r>
                      <a:endParaRPr lang="en-GB" sz="18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831" marR="15831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Calibri" panose="020F0502020204030204" pitchFamily="34" charset="0"/>
                        </a:rPr>
                        <a:t>83.8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831" marR="15831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Calibri" panose="020F0502020204030204" pitchFamily="34" charset="0"/>
                        </a:rPr>
                        <a:t>16.2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831" marR="15831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Calibri" panose="020F0502020204030204" pitchFamily="34" charset="0"/>
                        </a:rPr>
                        <a:t>60,665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831" marR="15831" marT="0" marB="0" anchor="b"/>
                </a:tc>
                <a:extLst>
                  <a:ext uri="{0D108BD9-81ED-4DB2-BD59-A6C34878D82A}">
                    <a16:rowId xmlns:a16="http://schemas.microsoft.com/office/drawing/2014/main" val="1242857021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D3C13578-3111-6B00-226F-69D34E77374D}"/>
              </a:ext>
            </a:extLst>
          </p:cNvPr>
          <p:cNvGraphicFramePr>
            <a:graphicFrameLocks noGrp="1"/>
          </p:cNvGraphicFramePr>
          <p:nvPr/>
        </p:nvGraphicFramePr>
        <p:xfrm>
          <a:off x="2674390" y="5153995"/>
          <a:ext cx="6553749" cy="841440"/>
        </p:xfrm>
        <a:graphic>
          <a:graphicData uri="http://schemas.openxmlformats.org/drawingml/2006/table">
            <a:tbl>
              <a:tblPr firstRow="1" firstCol="1" bandRow="1">
                <a:tableStyleId>{3B4B98B0-60AC-42C2-AFA5-B58CD77FA1E5}</a:tableStyleId>
              </a:tblPr>
              <a:tblGrid>
                <a:gridCol w="2570944">
                  <a:extLst>
                    <a:ext uri="{9D8B030D-6E8A-4147-A177-3AD203B41FA5}">
                      <a16:colId xmlns:a16="http://schemas.microsoft.com/office/drawing/2014/main" val="978936494"/>
                    </a:ext>
                  </a:extLst>
                </a:gridCol>
                <a:gridCol w="1249790">
                  <a:extLst>
                    <a:ext uri="{9D8B030D-6E8A-4147-A177-3AD203B41FA5}">
                      <a16:colId xmlns:a16="http://schemas.microsoft.com/office/drawing/2014/main" val="2021655327"/>
                    </a:ext>
                  </a:extLst>
                </a:gridCol>
                <a:gridCol w="1031252">
                  <a:extLst>
                    <a:ext uri="{9D8B030D-6E8A-4147-A177-3AD203B41FA5}">
                      <a16:colId xmlns:a16="http://schemas.microsoft.com/office/drawing/2014/main" val="4281025515"/>
                    </a:ext>
                  </a:extLst>
                </a:gridCol>
                <a:gridCol w="1701763">
                  <a:extLst>
                    <a:ext uri="{9D8B030D-6E8A-4147-A177-3AD203B41FA5}">
                      <a16:colId xmlns:a16="http://schemas.microsoft.com/office/drawing/2014/main" val="1101001767"/>
                    </a:ext>
                  </a:extLst>
                </a:gridCol>
              </a:tblGrid>
              <a:tr h="133272">
                <a:tc>
                  <a:txBody>
                    <a:bodyPr/>
                    <a:lstStyle/>
                    <a:p>
                      <a:pPr marL="111125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0" dirty="0">
                          <a:effectLst/>
                          <a:latin typeface="Calibri" panose="020F0502020204030204" pitchFamily="34" charset="0"/>
                        </a:rPr>
                        <a:t>Two</a:t>
                      </a:r>
                      <a:endParaRPr lang="en-GB" sz="18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831" marR="15831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Calibri" panose="020F0502020204030204" pitchFamily="34" charset="0"/>
                        </a:rPr>
                        <a:t>80.0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831" marR="15831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Calibri" panose="020F0502020204030204" pitchFamily="34" charset="0"/>
                        </a:rPr>
                        <a:t>20.0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831" marR="15831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Calibri" panose="020F0502020204030204" pitchFamily="34" charset="0"/>
                        </a:rPr>
                        <a:t>34,602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831" marR="15831" marT="0" marB="0" anchor="b"/>
                </a:tc>
                <a:extLst>
                  <a:ext uri="{0D108BD9-81ED-4DB2-BD59-A6C34878D82A}">
                    <a16:rowId xmlns:a16="http://schemas.microsoft.com/office/drawing/2014/main" val="1815354093"/>
                  </a:ext>
                </a:extLst>
              </a:tr>
              <a:tr h="133272">
                <a:tc>
                  <a:txBody>
                    <a:bodyPr/>
                    <a:lstStyle/>
                    <a:p>
                      <a:pPr marL="111125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0" dirty="0">
                          <a:effectLst/>
                          <a:latin typeface="Calibri" panose="020F0502020204030204" pitchFamily="34" charset="0"/>
                        </a:rPr>
                        <a:t>Three</a:t>
                      </a:r>
                      <a:endParaRPr lang="en-GB" sz="18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831" marR="15831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Calibri" panose="020F0502020204030204" pitchFamily="34" charset="0"/>
                        </a:rPr>
                        <a:t>74.1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831" marR="15831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Calibri" panose="020F0502020204030204" pitchFamily="34" charset="0"/>
                        </a:rPr>
                        <a:t>25.9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831" marR="15831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Calibri" panose="020F0502020204030204" pitchFamily="34" charset="0"/>
                        </a:rPr>
                        <a:t>12,058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831" marR="15831" marT="0" marB="0" anchor="b"/>
                </a:tc>
                <a:extLst>
                  <a:ext uri="{0D108BD9-81ED-4DB2-BD59-A6C34878D82A}">
                    <a16:rowId xmlns:a16="http://schemas.microsoft.com/office/drawing/2014/main" val="2964651717"/>
                  </a:ext>
                </a:extLst>
              </a:tr>
              <a:tr h="133272">
                <a:tc>
                  <a:txBody>
                    <a:bodyPr/>
                    <a:lstStyle/>
                    <a:p>
                      <a:pPr marL="111125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b="0" dirty="0">
                          <a:effectLst/>
                          <a:latin typeface="Calibri" panose="020F0502020204030204" pitchFamily="34" charset="0"/>
                        </a:rPr>
                        <a:t>Four</a:t>
                      </a:r>
                      <a:endParaRPr lang="en-GB" sz="18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831" marR="15831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Calibri" panose="020F0502020204030204" pitchFamily="34" charset="0"/>
                        </a:rPr>
                        <a:t>68.4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831" marR="15831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Calibri" panose="020F0502020204030204" pitchFamily="34" charset="0"/>
                        </a:rPr>
                        <a:t>31.6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831" marR="15831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effectLst/>
                          <a:latin typeface="Calibri" panose="020F0502020204030204" pitchFamily="34" charset="0"/>
                        </a:rPr>
                        <a:t>2,054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831" marR="15831" marT="0" marB="0" anchor="b"/>
                </a:tc>
                <a:extLst>
                  <a:ext uri="{0D108BD9-81ED-4DB2-BD59-A6C34878D82A}">
                    <a16:rowId xmlns:a16="http://schemas.microsoft.com/office/drawing/2014/main" val="23826042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14127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0674633-F630-4896-926B-D9755E606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450" y="1"/>
            <a:ext cx="9867900" cy="1325563"/>
          </a:xfrm>
        </p:spPr>
        <p:txBody>
          <a:bodyPr/>
          <a:lstStyle/>
          <a:p>
            <a:r>
              <a:rPr lang="en-GB" sz="4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Social isolation </a:t>
            </a:r>
            <a:r>
              <a:rPr lang="en-GB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and </a:t>
            </a:r>
            <a:r>
              <a:rPr lang="en-GB" sz="4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loneliness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D4FC31-93FD-E319-052E-D27EC2AA5F35}"/>
              </a:ext>
            </a:extLst>
          </p:cNvPr>
          <p:cNvSpPr txBox="1"/>
          <p:nvPr/>
        </p:nvSpPr>
        <p:spPr>
          <a:xfrm>
            <a:off x="5264728" y="4107367"/>
            <a:ext cx="15081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loneliness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3B7C207-6BCF-A216-9271-AF7F00CA30EF}"/>
              </a:ext>
            </a:extLst>
          </p:cNvPr>
          <p:cNvSpPr txBox="1"/>
          <p:nvPr/>
        </p:nvSpPr>
        <p:spPr>
          <a:xfrm>
            <a:off x="1640774" y="4107367"/>
            <a:ext cx="21118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Social Isolation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033EF58-1A95-D760-F01B-7073F0F1D3FE}"/>
              </a:ext>
            </a:extLst>
          </p:cNvPr>
          <p:cNvCxnSpPr>
            <a:cxnSpLocks/>
          </p:cNvCxnSpPr>
          <p:nvPr/>
        </p:nvCxnSpPr>
        <p:spPr>
          <a:xfrm>
            <a:off x="3752602" y="4350075"/>
            <a:ext cx="1294411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6A66D76-D22C-648E-5DC0-BB3B8ED84B6D}"/>
              </a:ext>
            </a:extLst>
          </p:cNvPr>
          <p:cNvCxnSpPr>
            <a:cxnSpLocks/>
          </p:cNvCxnSpPr>
          <p:nvPr/>
        </p:nvCxnSpPr>
        <p:spPr>
          <a:xfrm>
            <a:off x="6867896" y="4338199"/>
            <a:ext cx="1294411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FA29ACB-486A-D374-9B08-3B3C663FB4D1}"/>
              </a:ext>
            </a:extLst>
          </p:cNvPr>
          <p:cNvSpPr txBox="1"/>
          <p:nvPr/>
        </p:nvSpPr>
        <p:spPr>
          <a:xfrm>
            <a:off x="8463149" y="3731817"/>
            <a:ext cx="21118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depression, disease</a:t>
            </a:r>
          </a:p>
        </p:txBody>
      </p:sp>
      <p:sp>
        <p:nvSpPr>
          <p:cNvPr id="25" name="U-Turn Arrow 24">
            <a:extLst>
              <a:ext uri="{FF2B5EF4-FFF2-40B4-BE49-F238E27FC236}">
                <a16:creationId xmlns:a16="http://schemas.microsoft.com/office/drawing/2014/main" id="{1B6250F6-C01B-A7E2-108D-9096AA304BB6}"/>
              </a:ext>
            </a:extLst>
          </p:cNvPr>
          <p:cNvSpPr/>
          <p:nvPr/>
        </p:nvSpPr>
        <p:spPr>
          <a:xfrm rot="10800000">
            <a:off x="2208810" y="4580908"/>
            <a:ext cx="6522025" cy="224614"/>
          </a:xfrm>
          <a:prstGeom prst="utur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B1361FC-3732-9832-4C66-4FDEDD667232}"/>
              </a:ext>
            </a:extLst>
          </p:cNvPr>
          <p:cNvSpPr txBox="1"/>
          <p:nvPr/>
        </p:nvSpPr>
        <p:spPr>
          <a:xfrm>
            <a:off x="3274126" y="1075122"/>
            <a:ext cx="35457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Heterogeneous taste for social connection means SSI does equal loneliness 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FE56162-50DB-CC72-208D-B690F888D5AB}"/>
              </a:ext>
            </a:extLst>
          </p:cNvPr>
          <p:cNvCxnSpPr>
            <a:cxnSpLocks/>
          </p:cNvCxnSpPr>
          <p:nvPr/>
        </p:nvCxnSpPr>
        <p:spPr>
          <a:xfrm flipH="1">
            <a:off x="3883231" y="2656658"/>
            <a:ext cx="754083" cy="108522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F6B9D42-0E05-505E-3995-0FD4E224FA15}"/>
              </a:ext>
            </a:extLst>
          </p:cNvPr>
          <p:cNvCxnSpPr>
            <a:cxnSpLocks/>
          </p:cNvCxnSpPr>
          <p:nvPr/>
        </p:nvCxnSpPr>
        <p:spPr>
          <a:xfrm>
            <a:off x="5105400" y="2649851"/>
            <a:ext cx="754083" cy="121922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0B36F933-D26C-C3BE-EE12-7E66A292BECA}"/>
              </a:ext>
            </a:extLst>
          </p:cNvPr>
          <p:cNvSpPr txBox="1"/>
          <p:nvPr/>
        </p:nvSpPr>
        <p:spPr>
          <a:xfrm>
            <a:off x="571004" y="5515831"/>
            <a:ext cx="42513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COVID may have increased isolation exogenously breaking the simultaneity</a:t>
            </a:r>
          </a:p>
        </p:txBody>
      </p:sp>
      <p:sp>
        <p:nvSpPr>
          <p:cNvPr id="41" name="Left Brace 40">
            <a:extLst>
              <a:ext uri="{FF2B5EF4-FFF2-40B4-BE49-F238E27FC236}">
                <a16:creationId xmlns:a16="http://schemas.microsoft.com/office/drawing/2014/main" id="{0C81A25E-E49F-3191-0880-317629062261}"/>
              </a:ext>
            </a:extLst>
          </p:cNvPr>
          <p:cNvSpPr/>
          <p:nvPr/>
        </p:nvSpPr>
        <p:spPr>
          <a:xfrm rot="16200000">
            <a:off x="2347479" y="4104764"/>
            <a:ext cx="461664" cy="2111826"/>
          </a:xfrm>
          <a:prstGeom prst="leftBrac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Left Brace 43">
            <a:extLst>
              <a:ext uri="{FF2B5EF4-FFF2-40B4-BE49-F238E27FC236}">
                <a16:creationId xmlns:a16="http://schemas.microsoft.com/office/drawing/2014/main" id="{FA106238-75B3-4AEF-8EA7-0F4EF126EDBC}"/>
              </a:ext>
            </a:extLst>
          </p:cNvPr>
          <p:cNvSpPr/>
          <p:nvPr/>
        </p:nvSpPr>
        <p:spPr>
          <a:xfrm>
            <a:off x="978195" y="3634495"/>
            <a:ext cx="372140" cy="1565674"/>
          </a:xfrm>
          <a:prstGeom prst="leftBrac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Left Brace 44">
            <a:extLst>
              <a:ext uri="{FF2B5EF4-FFF2-40B4-BE49-F238E27FC236}">
                <a16:creationId xmlns:a16="http://schemas.microsoft.com/office/drawing/2014/main" id="{6EEB23C6-2885-304B-2031-B46EA56A088B}"/>
              </a:ext>
            </a:extLst>
          </p:cNvPr>
          <p:cNvSpPr/>
          <p:nvPr/>
        </p:nvSpPr>
        <p:spPr>
          <a:xfrm rot="10800000">
            <a:off x="6737245" y="3634495"/>
            <a:ext cx="372140" cy="1565674"/>
          </a:xfrm>
          <a:prstGeom prst="leftBrac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0A75859-36A4-68B9-FCD6-2EAC12AAC42D}"/>
              </a:ext>
            </a:extLst>
          </p:cNvPr>
          <p:cNvSpPr txBox="1"/>
          <p:nvPr/>
        </p:nvSpPr>
        <p:spPr>
          <a:xfrm>
            <a:off x="5992965" y="5547316"/>
            <a:ext cx="29490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We’re just looking at social isolation (variously measured) and loneliness</a:t>
            </a:r>
          </a:p>
        </p:txBody>
      </p:sp>
    </p:spTree>
    <p:extLst>
      <p:ext uri="{BB962C8B-B14F-4D97-AF65-F5344CB8AC3E}">
        <p14:creationId xmlns:p14="http://schemas.microsoft.com/office/powerpoint/2010/main" val="3174271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7" grpId="0"/>
      <p:bldP spid="39" grpId="0"/>
      <p:bldP spid="41" grpId="0" animBg="1"/>
      <p:bldP spid="44" grpId="0" animBg="1"/>
      <p:bldP spid="45" grpId="0" animBg="1"/>
      <p:bldP spid="4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EB17CDFD-035F-4C8F-856F-FC28A36E7680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798312"/>
          </a:xfrm>
          <a:prstGeom prst="rect">
            <a:avLst/>
          </a:prstGeom>
          <a:solidFill>
            <a:srgbClr val="03519B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8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28C93FD-4944-49D6-A4EC-E9ADE640B2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45143"/>
            <a:ext cx="11255376" cy="1155660"/>
          </a:xfrm>
        </p:spPr>
        <p:txBody>
          <a:bodyPr>
            <a:normAutofit/>
          </a:bodyPr>
          <a:lstStyle/>
          <a:p>
            <a:r>
              <a:rPr lang="en-GB" sz="3400" dirty="0">
                <a:solidFill>
                  <a:schemeClr val="bg1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Data &amp; Methods</a:t>
            </a:r>
            <a:endParaRPr lang="en-GB" sz="34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C16ED8E5-13FA-037E-AAC7-FE4703752DD0}"/>
              </a:ext>
            </a:extLst>
          </p:cNvPr>
          <p:cNvSpPr txBox="1">
            <a:spLocks/>
          </p:cNvSpPr>
          <p:nvPr/>
        </p:nvSpPr>
        <p:spPr>
          <a:xfrm>
            <a:off x="523080" y="1866890"/>
            <a:ext cx="4756943" cy="3966111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Font typeface="+mj-lt"/>
              <a:buAutoNum type="arabicPeriod" startAt="8"/>
            </a:pPr>
            <a:endParaRPr lang="en-US" sz="1800" b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Slide Number Placeholder 3">
            <a:extLst>
              <a:ext uri="{FF2B5EF4-FFF2-40B4-BE49-F238E27FC236}">
                <a16:creationId xmlns:a16="http://schemas.microsoft.com/office/drawing/2014/main" id="{C3577891-8BD5-32D4-8E8B-830984F09872}"/>
              </a:ext>
            </a:extLst>
          </p:cNvPr>
          <p:cNvSpPr txBox="1">
            <a:spLocks/>
          </p:cNvSpPr>
          <p:nvPr/>
        </p:nvSpPr>
        <p:spPr>
          <a:xfrm>
            <a:off x="10039350" y="6378163"/>
            <a:ext cx="2057400" cy="365125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Aft>
                <a:spcPts val="600"/>
              </a:spcAft>
              <a:defRPr/>
            </a:pPr>
            <a:fld id="{4AB815C4-F3A7-4BFF-9215-0B10A4AA4AB3}" type="slidenum">
              <a:rPr lang="en-US" sz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 algn="r">
                <a:spcAft>
                  <a:spcPts val="600"/>
                </a:spcAft>
                <a:defRPr/>
              </a:pPr>
              <a:t>4</a:t>
            </a:fld>
            <a:endParaRPr lang="en-US" sz="1200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graphicFrame>
        <p:nvGraphicFramePr>
          <p:cNvPr id="17" name="Content Placeholder 2">
            <a:extLst>
              <a:ext uri="{FF2B5EF4-FFF2-40B4-BE49-F238E27FC236}">
                <a16:creationId xmlns:a16="http://schemas.microsoft.com/office/drawing/2014/main" id="{B5F7F178-DF44-6083-BCFB-133FFD0F2E1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83602629"/>
              </p:ext>
            </p:extLst>
          </p:nvPr>
        </p:nvGraphicFramePr>
        <p:xfrm>
          <a:off x="3969475" y="1272587"/>
          <a:ext cx="8851585" cy="43128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107320E6-2E90-7066-583F-398A6B61C3D7}"/>
              </a:ext>
            </a:extLst>
          </p:cNvPr>
          <p:cNvSpPr txBox="1"/>
          <p:nvPr/>
        </p:nvSpPr>
        <p:spPr>
          <a:xfrm>
            <a:off x="0" y="868775"/>
            <a:ext cx="4484913" cy="52322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rgbClr val="03519B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USA National Health &amp; Aging Trends Survey (NHATS)</a:t>
            </a:r>
          </a:p>
          <a:p>
            <a:endParaRPr lang="en-US" b="1" dirty="0">
              <a:solidFill>
                <a:srgbClr val="03519B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R="0" lvl="0">
              <a:spcBef>
                <a:spcPts val="0"/>
              </a:spcBef>
              <a:spcAft>
                <a:spcPts val="0"/>
              </a:spcAft>
            </a:pPr>
            <a:r>
              <a:rPr lang="en-US" sz="2000" kern="100" dirty="0">
                <a:solidFill>
                  <a:srgbClr val="03519B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Representative of Medicare beneficiaries aged 70y+ residing in the US in 2020</a:t>
            </a:r>
          </a:p>
          <a:p>
            <a:r>
              <a:rPr lang="en-US" sz="2000" dirty="0">
                <a:solidFill>
                  <a:srgbClr val="03519B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n= ~3,000 age</a:t>
            </a:r>
            <a:endParaRPr lang="en-US" sz="2000" kern="100" dirty="0">
              <a:solidFill>
                <a:srgbClr val="03519B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R="0" lvl="0">
              <a:spcBef>
                <a:spcPts val="0"/>
              </a:spcBef>
              <a:spcAft>
                <a:spcPts val="0"/>
              </a:spcAft>
            </a:pPr>
            <a:endParaRPr lang="en-US" sz="2000" kern="100" dirty="0">
              <a:solidFill>
                <a:srgbClr val="03519B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R="0" lvl="0">
              <a:spcBef>
                <a:spcPts val="0"/>
              </a:spcBef>
              <a:spcAft>
                <a:spcPts val="0"/>
              </a:spcAft>
            </a:pPr>
            <a:r>
              <a:rPr lang="en-US" sz="2000" kern="100" dirty="0">
                <a:solidFill>
                  <a:srgbClr val="03519B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Longitudinal follow-up </a:t>
            </a:r>
          </a:p>
          <a:p>
            <a:pPr marR="0" lvl="0">
              <a:spcBef>
                <a:spcPts val="0"/>
              </a:spcBef>
              <a:spcAft>
                <a:spcPts val="0"/>
              </a:spcAft>
            </a:pPr>
            <a:r>
              <a:rPr lang="en-US" sz="2000" kern="100" dirty="0">
                <a:solidFill>
                  <a:srgbClr val="03519B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Covid-19 module via mail </a:t>
            </a:r>
            <a:r>
              <a:rPr lang="en-US" sz="2000" kern="100" dirty="0">
                <a:solidFill>
                  <a:srgbClr val="03519B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  </a:t>
            </a:r>
            <a:r>
              <a:rPr lang="en-US" sz="2000" kern="100" dirty="0">
                <a:solidFill>
                  <a:srgbClr val="03519B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2020</a:t>
            </a:r>
          </a:p>
          <a:p>
            <a:pPr marR="0" lvl="0">
              <a:spcBef>
                <a:spcPts val="0"/>
              </a:spcBef>
              <a:spcAft>
                <a:spcPts val="0"/>
              </a:spcAft>
            </a:pPr>
            <a:r>
              <a:rPr lang="en-US" sz="2000" kern="100" dirty="0">
                <a:solidFill>
                  <a:srgbClr val="03519B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Able to respond</a:t>
            </a:r>
            <a:endParaRPr lang="en-US" sz="2000" kern="100" dirty="0">
              <a:solidFill>
                <a:srgbClr val="03519B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R="0" lvl="0">
              <a:spcBef>
                <a:spcPts val="0"/>
              </a:spcBef>
              <a:spcAft>
                <a:spcPts val="0"/>
              </a:spcAft>
            </a:pPr>
            <a:endParaRPr lang="en-US" sz="2400" b="1" dirty="0">
              <a:solidFill>
                <a:srgbClr val="00B05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sz="2400" b="1" dirty="0">
                <a:solidFill>
                  <a:srgbClr val="00B05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ANALYSIS: </a:t>
            </a:r>
          </a:p>
          <a:p>
            <a:pPr marL="342900" indent="-342900">
              <a:buAutoNum type="arabicParenR"/>
            </a:pPr>
            <a:r>
              <a:rPr lang="en-US" sz="2000" dirty="0">
                <a:solidFill>
                  <a:srgbClr val="00B05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COVID-associated loneliness: Linear probability model</a:t>
            </a:r>
          </a:p>
          <a:p>
            <a:pPr marL="342900" indent="-342900">
              <a:buAutoNum type="arabicParenR"/>
            </a:pPr>
            <a:endParaRPr lang="en-US" sz="2000" dirty="0">
              <a:solidFill>
                <a:srgbClr val="00B05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AutoNum type="arabicParenR"/>
            </a:pPr>
            <a:r>
              <a:rPr lang="en-US" sz="2000" dirty="0">
                <a:solidFill>
                  <a:srgbClr val="00B05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Loneliness: Multinomial logit model</a:t>
            </a:r>
            <a:endParaRPr lang="en-GB" sz="20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84931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6040559-8210-038F-9378-4ABE4F0766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358" y="21729"/>
            <a:ext cx="11189264" cy="1325563"/>
          </a:xfrm>
        </p:spPr>
        <p:txBody>
          <a:bodyPr>
            <a:normAutofit/>
          </a:bodyPr>
          <a:lstStyle/>
          <a:p>
            <a:r>
              <a:rPr lang="en-US" sz="4400" b="0" dirty="0"/>
              <a:t>Conventional indicators of social isolation</a:t>
            </a:r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484D262-9CEF-01B3-E030-C479DADB38ED}"/>
              </a:ext>
            </a:extLst>
          </p:cNvPr>
          <p:cNvGrpSpPr/>
          <p:nvPr/>
        </p:nvGrpSpPr>
        <p:grpSpPr>
          <a:xfrm>
            <a:off x="-218602" y="949070"/>
            <a:ext cx="7670417" cy="4959858"/>
            <a:chOff x="9650705" y="11184863"/>
            <a:chExt cx="7032080" cy="4107057"/>
          </a:xfrm>
        </p:grpSpPr>
        <p:graphicFrame>
          <p:nvGraphicFramePr>
            <p:cNvPr id="15" name="Chart 14">
              <a:extLst>
                <a:ext uri="{FF2B5EF4-FFF2-40B4-BE49-F238E27FC236}">
                  <a16:creationId xmlns:a16="http://schemas.microsoft.com/office/drawing/2014/main" id="{CB366D83-6A78-FBF6-EB71-55BC6B213A8D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788807031"/>
                </p:ext>
              </p:extLst>
            </p:nvPr>
          </p:nvGraphicFramePr>
          <p:xfrm>
            <a:off x="12996940" y="12879472"/>
            <a:ext cx="3685845" cy="2412448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graphicFrame>
          <p:nvGraphicFramePr>
            <p:cNvPr id="16" name="Chart 15">
              <a:extLst>
                <a:ext uri="{FF2B5EF4-FFF2-40B4-BE49-F238E27FC236}">
                  <a16:creationId xmlns:a16="http://schemas.microsoft.com/office/drawing/2014/main" id="{71AD5BD0-E67D-0217-314F-8D978C961249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987335056"/>
                </p:ext>
              </p:extLst>
            </p:nvPr>
          </p:nvGraphicFramePr>
          <p:xfrm>
            <a:off x="9650705" y="11184863"/>
            <a:ext cx="3837869" cy="2659886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</p:grpSp>
      <p:graphicFrame>
        <p:nvGraphicFramePr>
          <p:cNvPr id="17" name="Chart 16">
            <a:extLst>
              <a:ext uri="{FF2B5EF4-FFF2-40B4-BE49-F238E27FC236}">
                <a16:creationId xmlns:a16="http://schemas.microsoft.com/office/drawing/2014/main" id="{FB7A4F14-EB5C-7F1E-0D7B-C91A56A589E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96038162"/>
              </p:ext>
            </p:extLst>
          </p:nvPr>
        </p:nvGraphicFramePr>
        <p:xfrm>
          <a:off x="6580881" y="1024593"/>
          <a:ext cx="3484165" cy="26722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8" name="Chart 17">
            <a:extLst>
              <a:ext uri="{FF2B5EF4-FFF2-40B4-BE49-F238E27FC236}">
                <a16:creationId xmlns:a16="http://schemas.microsoft.com/office/drawing/2014/main" id="{2BE9A3ED-DFC3-5F9A-1E74-D808A79C137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84535432"/>
              </p:ext>
            </p:extLst>
          </p:nvPr>
        </p:nvGraphicFramePr>
        <p:xfrm>
          <a:off x="8322749" y="3562816"/>
          <a:ext cx="3357873" cy="28275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33607513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46859C-E0A7-A804-B477-1BE7C343DA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200" y="1"/>
            <a:ext cx="11836400" cy="1155700"/>
          </a:xfrm>
        </p:spPr>
        <p:txBody>
          <a:bodyPr>
            <a:normAutofit/>
          </a:bodyPr>
          <a:lstStyle/>
          <a:p>
            <a:r>
              <a:rPr lang="en-US" sz="3200" b="0" dirty="0"/>
              <a:t>Older adults widely engaged in prevention strategies that could affect social engagement</a:t>
            </a:r>
          </a:p>
        </p:txBody>
      </p:sp>
      <p:pic>
        <p:nvPicPr>
          <p:cNvPr id="13" name="Content Placeholder 12" descr="A graph of social media&#10;&#10;Description automatically generated with medium confidence">
            <a:extLst>
              <a:ext uri="{FF2B5EF4-FFF2-40B4-BE49-F238E27FC236}">
                <a16:creationId xmlns:a16="http://schemas.microsoft.com/office/drawing/2014/main" id="{0F3DD090-8F0F-DB62-0DD7-C26C8399ACF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57"/>
          <a:stretch/>
        </p:blipFill>
        <p:spPr>
          <a:xfrm>
            <a:off x="968667" y="1177546"/>
            <a:ext cx="7862405" cy="5328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8420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EB17CDFD-035F-4C8F-856F-FC28A36E7680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798312"/>
          </a:xfrm>
          <a:prstGeom prst="rect">
            <a:avLst/>
          </a:prstGeom>
          <a:solidFill>
            <a:srgbClr val="03519B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8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28C93FD-4944-49D6-A4EC-E9ADE640B2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45143"/>
            <a:ext cx="11255376" cy="1155660"/>
          </a:xfrm>
        </p:spPr>
        <p:txBody>
          <a:bodyPr>
            <a:normAutofit/>
          </a:bodyPr>
          <a:lstStyle/>
          <a:p>
            <a:r>
              <a:rPr lang="en-GB" sz="34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Topologies of Loneliness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C16ED8E5-13FA-037E-AAC7-FE4703752DD0}"/>
              </a:ext>
            </a:extLst>
          </p:cNvPr>
          <p:cNvSpPr txBox="1">
            <a:spLocks/>
          </p:cNvSpPr>
          <p:nvPr/>
        </p:nvSpPr>
        <p:spPr>
          <a:xfrm>
            <a:off x="523080" y="1866890"/>
            <a:ext cx="4756943" cy="3966111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Font typeface="+mj-lt"/>
              <a:buAutoNum type="arabicPeriod" startAt="8"/>
            </a:pPr>
            <a:endParaRPr lang="en-US" sz="1800" b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Slide Number Placeholder 3">
            <a:extLst>
              <a:ext uri="{FF2B5EF4-FFF2-40B4-BE49-F238E27FC236}">
                <a16:creationId xmlns:a16="http://schemas.microsoft.com/office/drawing/2014/main" id="{C3577891-8BD5-32D4-8E8B-830984F09872}"/>
              </a:ext>
            </a:extLst>
          </p:cNvPr>
          <p:cNvSpPr txBox="1">
            <a:spLocks/>
          </p:cNvSpPr>
          <p:nvPr/>
        </p:nvSpPr>
        <p:spPr>
          <a:xfrm>
            <a:off x="10039350" y="6378163"/>
            <a:ext cx="2057400" cy="365125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Aft>
                <a:spcPts val="600"/>
              </a:spcAft>
              <a:defRPr/>
            </a:pPr>
            <a:fld id="{4AB815C4-F3A7-4BFF-9215-0B10A4AA4AB3}" type="slidenum">
              <a:rPr lang="en-US" sz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 algn="r">
                <a:spcAft>
                  <a:spcPts val="600"/>
                </a:spcAft>
                <a:defRPr/>
              </a:pPr>
              <a:t>7</a:t>
            </a:fld>
            <a:endParaRPr lang="en-US" sz="1200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07320E6-2E90-7066-583F-398A6B61C3D7}"/>
              </a:ext>
            </a:extLst>
          </p:cNvPr>
          <p:cNvSpPr txBox="1"/>
          <p:nvPr/>
        </p:nvSpPr>
        <p:spPr>
          <a:xfrm>
            <a:off x="0" y="868775"/>
            <a:ext cx="4484913" cy="27392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rgbClr val="03519B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USA National Health &amp; Aging Trends Survey (NHATS)</a:t>
            </a:r>
          </a:p>
          <a:p>
            <a:pPr algn="ctr"/>
            <a:endParaRPr lang="en-US" sz="2400" b="1" dirty="0">
              <a:solidFill>
                <a:srgbClr val="00B05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AutoNum type="arabicParenR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Supplemental Questionnaire sent in summer of 2020</a:t>
            </a:r>
          </a:p>
          <a:p>
            <a:pPr marL="342900" indent="-342900">
              <a:buAutoNum type="arabicParenR"/>
            </a:pP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AutoNum type="arabicParenR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Retrospective question on pre-COVID loneliness</a:t>
            </a:r>
            <a:endParaRPr lang="en-GB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8E8A4C89-E2B4-67CB-DED3-55D1B01FE6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6025889"/>
              </p:ext>
            </p:extLst>
          </p:nvPr>
        </p:nvGraphicFramePr>
        <p:xfrm>
          <a:off x="5007993" y="1275907"/>
          <a:ext cx="6650294" cy="4484230"/>
        </p:xfrm>
        <a:graphic>
          <a:graphicData uri="http://schemas.openxmlformats.org/drawingml/2006/table">
            <a:tbl>
              <a:tblPr/>
              <a:tblGrid>
                <a:gridCol w="1949565">
                  <a:extLst>
                    <a:ext uri="{9D8B030D-6E8A-4147-A177-3AD203B41FA5}">
                      <a16:colId xmlns:a16="http://schemas.microsoft.com/office/drawing/2014/main" val="3325751585"/>
                    </a:ext>
                  </a:extLst>
                </a:gridCol>
                <a:gridCol w="2414691">
                  <a:extLst>
                    <a:ext uri="{9D8B030D-6E8A-4147-A177-3AD203B41FA5}">
                      <a16:colId xmlns:a16="http://schemas.microsoft.com/office/drawing/2014/main" val="1382749666"/>
                    </a:ext>
                  </a:extLst>
                </a:gridCol>
                <a:gridCol w="2286038">
                  <a:extLst>
                    <a:ext uri="{9D8B030D-6E8A-4147-A177-3AD203B41FA5}">
                      <a16:colId xmlns:a16="http://schemas.microsoft.com/office/drawing/2014/main" val="3057646060"/>
                    </a:ext>
                  </a:extLst>
                </a:gridCol>
              </a:tblGrid>
              <a:tr h="1407638">
                <a:tc>
                  <a:txBody>
                    <a:bodyPr/>
                    <a:lstStyle/>
                    <a:p>
                      <a:pPr fontAlgn="t"/>
                      <a:r>
                        <a:rPr lang="en-US" sz="1600" dirty="0">
                          <a:effectLst/>
                        </a:rPr>
                        <a:t> </a:t>
                      </a:r>
                    </a:p>
                  </a:txBody>
                  <a:tcPr marL="33810" marR="33810" marT="33810" marB="3381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Q49 “During the COVID-19 outbreak, in a typical week, how often have you felt lonely?”</a:t>
                      </a:r>
                      <a:endParaRPr lang="en-US" sz="1600" dirty="0">
                        <a:effectLst/>
                      </a:endParaRPr>
                    </a:p>
                  </a:txBody>
                  <a:tcPr marL="33810" marR="33810" marT="33810" marB="3381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Q50 “Is this more often, less often or about the same as a typical week before the COVID-19 outbreak started?”</a:t>
                      </a:r>
                      <a:endParaRPr lang="en-US" sz="1600">
                        <a:effectLst/>
                      </a:endParaRPr>
                    </a:p>
                  </a:txBody>
                  <a:tcPr marL="33810" marR="33810" marT="33810" marB="3381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9105203"/>
                  </a:ext>
                </a:extLst>
              </a:tr>
              <a:tr h="296161"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Always lonely</a:t>
                      </a:r>
                      <a:endParaRPr lang="en-US" sz="1600">
                        <a:effectLst/>
                      </a:endParaRPr>
                    </a:p>
                  </a:txBody>
                  <a:tcPr marL="33810" marR="33810" marT="33810" marB="3381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every/most</a:t>
                      </a:r>
                      <a:endParaRPr lang="en-US" sz="1600">
                        <a:effectLst/>
                      </a:endParaRPr>
                    </a:p>
                  </a:txBody>
                  <a:tcPr marL="33810" marR="33810" marT="33810" marB="3381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same/less</a:t>
                      </a:r>
                      <a:r>
                        <a:rPr lang="en-US" sz="1400" b="0" i="0" u="none" strike="noStrike" baseline="300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  <a:endParaRPr lang="en-US" sz="1600">
                        <a:effectLst/>
                      </a:endParaRPr>
                    </a:p>
                  </a:txBody>
                  <a:tcPr marL="33810" marR="33810" marT="33810" marB="3381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59621458"/>
                  </a:ext>
                </a:extLst>
              </a:tr>
              <a:tr h="296161"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COVID lonely</a:t>
                      </a:r>
                      <a:endParaRPr lang="en-US" sz="1600">
                        <a:effectLst/>
                      </a:endParaRPr>
                    </a:p>
                  </a:txBody>
                  <a:tcPr marL="33810" marR="33810" marT="33810" marB="3381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every/most</a:t>
                      </a:r>
                      <a:endParaRPr lang="en-US" sz="1600">
                        <a:effectLst/>
                      </a:endParaRPr>
                    </a:p>
                  </a:txBody>
                  <a:tcPr marL="33810" marR="33810" marT="33810" marB="3381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more often</a:t>
                      </a:r>
                      <a:endParaRPr lang="en-US" sz="1600">
                        <a:effectLst/>
                      </a:endParaRPr>
                    </a:p>
                  </a:txBody>
                  <a:tcPr marL="33810" marR="33810" marT="33810" marB="3381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17390436"/>
                  </a:ext>
                </a:extLst>
              </a:tr>
              <a:tr h="296161"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Low-level, lonelier</a:t>
                      </a:r>
                      <a:endParaRPr lang="en-US" sz="1600">
                        <a:effectLst/>
                      </a:endParaRPr>
                    </a:p>
                  </a:txBody>
                  <a:tcPr marL="33810" marR="33810" marT="33810" marB="3381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some/rarely/never</a:t>
                      </a:r>
                      <a:r>
                        <a:rPr lang="en-US" sz="1400" b="0" i="0" u="none" strike="noStrike" baseline="300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  <a:endParaRPr lang="en-US" sz="1600">
                        <a:effectLst/>
                      </a:endParaRPr>
                    </a:p>
                  </a:txBody>
                  <a:tcPr marL="33810" marR="33810" marT="33810" marB="3381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more often</a:t>
                      </a:r>
                      <a:endParaRPr lang="en-US" sz="1600">
                        <a:effectLst/>
                      </a:endParaRPr>
                    </a:p>
                  </a:txBody>
                  <a:tcPr marL="33810" marR="33810" marT="33810" marB="3381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0806832"/>
                  </a:ext>
                </a:extLst>
              </a:tr>
              <a:tr h="515669"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Consistently some lonely</a:t>
                      </a:r>
                      <a:endParaRPr lang="en-US" sz="1600">
                        <a:effectLst/>
                      </a:endParaRPr>
                    </a:p>
                  </a:txBody>
                  <a:tcPr marL="33810" marR="33810" marT="33810" marB="3381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some</a:t>
                      </a:r>
                      <a:endParaRPr lang="en-US" sz="1600">
                        <a:effectLst/>
                      </a:endParaRPr>
                    </a:p>
                  </a:txBody>
                  <a:tcPr marL="33810" marR="33810" marT="33810" marB="3381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same</a:t>
                      </a:r>
                      <a:endParaRPr lang="en-US" sz="1600">
                        <a:effectLst/>
                      </a:endParaRPr>
                    </a:p>
                  </a:txBody>
                  <a:tcPr marL="33810" marR="33810" marT="33810" marB="3381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5526018"/>
                  </a:ext>
                </a:extLst>
              </a:tr>
              <a:tr h="296161"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Less lonely</a:t>
                      </a:r>
                      <a:endParaRPr lang="en-US" sz="1600">
                        <a:effectLst/>
                      </a:endParaRPr>
                    </a:p>
                  </a:txBody>
                  <a:tcPr marL="33810" marR="33810" marT="33810" marB="3381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some/rarely/never</a:t>
                      </a:r>
                      <a:endParaRPr lang="en-US" sz="1600">
                        <a:effectLst/>
                      </a:endParaRPr>
                    </a:p>
                  </a:txBody>
                  <a:tcPr marL="33810" marR="33810" marT="33810" marB="3381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less</a:t>
                      </a:r>
                      <a:endParaRPr lang="en-US" sz="1600">
                        <a:effectLst/>
                      </a:endParaRPr>
                    </a:p>
                  </a:txBody>
                  <a:tcPr marL="33810" marR="33810" marT="33810" marB="3381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62810122"/>
                  </a:ext>
                </a:extLst>
              </a:tr>
              <a:tr h="296161"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Never lonely</a:t>
                      </a:r>
                      <a:endParaRPr lang="en-US" sz="1600">
                        <a:effectLst/>
                      </a:endParaRPr>
                    </a:p>
                  </a:txBody>
                  <a:tcPr marL="33810" marR="33810" marT="33810" marB="3381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rarely/never</a:t>
                      </a:r>
                      <a:endParaRPr lang="en-US" sz="1600">
                        <a:effectLst/>
                      </a:endParaRPr>
                    </a:p>
                  </a:txBody>
                  <a:tcPr marL="33810" marR="33810" marT="33810" marB="3381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same</a:t>
                      </a:r>
                      <a:endParaRPr lang="en-US" sz="1600">
                        <a:effectLst/>
                      </a:endParaRPr>
                    </a:p>
                  </a:txBody>
                  <a:tcPr marL="33810" marR="33810" marT="33810" marB="3381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87750484"/>
                  </a:ext>
                </a:extLst>
              </a:tr>
              <a:tr h="1080118">
                <a:tc gridSpan="3">
                  <a:txBody>
                    <a:bodyPr/>
                    <a:lstStyle/>
                    <a:p>
                      <a:pPr fontAlgn="t"/>
                      <a:r>
                        <a:rPr lang="en-US" sz="1600" dirty="0">
                          <a:effectLst/>
                        </a:rPr>
                        <a:t> </a:t>
                      </a:r>
                    </a:p>
                  </a:txBody>
                  <a:tcPr marL="33810" marR="33810" marT="33810" marB="3381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7870750"/>
                  </a:ext>
                </a:extLst>
              </a:tr>
            </a:tbl>
          </a:graphicData>
        </a:graphic>
      </p:graphicFrame>
      <p:sp>
        <p:nvSpPr>
          <p:cNvPr id="4" name="Rectangle 1">
            <a:extLst>
              <a:ext uri="{FF2B5EF4-FFF2-40B4-BE49-F238E27FC236}">
                <a16:creationId xmlns:a16="http://schemas.microsoft.com/office/drawing/2014/main" id="{B10FD3AE-4C68-7023-D663-EFE481287D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55963" y="182562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4509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121708-07A6-3F62-25BF-2C3B395362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57249"/>
          </a:xfrm>
          <a:solidFill>
            <a:srgbClr val="03519B"/>
          </a:solidFill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3200" b="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in 5 older adults felt lonelier during the pandemic</a:t>
            </a:r>
            <a:endParaRPr lang="en-GB" sz="32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199BA10-C0C5-7CC1-06C6-E34F6E2348A8}"/>
              </a:ext>
            </a:extLst>
          </p:cNvPr>
          <p:cNvGrpSpPr/>
          <p:nvPr/>
        </p:nvGrpSpPr>
        <p:grpSpPr>
          <a:xfrm>
            <a:off x="0" y="787807"/>
            <a:ext cx="12192000" cy="5662777"/>
            <a:chOff x="23799039" y="19971165"/>
            <a:chExt cx="12334981" cy="5477196"/>
          </a:xfrm>
        </p:grpSpPr>
        <p:graphicFrame>
          <p:nvGraphicFramePr>
            <p:cNvPr id="6" name="Chart 5">
              <a:extLst>
                <a:ext uri="{FF2B5EF4-FFF2-40B4-BE49-F238E27FC236}">
                  <a16:creationId xmlns:a16="http://schemas.microsoft.com/office/drawing/2014/main" id="{4C7A352E-3E17-E0F9-2E67-F18699167210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660021322"/>
                </p:ext>
              </p:extLst>
            </p:nvPr>
          </p:nvGraphicFramePr>
          <p:xfrm>
            <a:off x="23799039" y="20038333"/>
            <a:ext cx="6773469" cy="5410028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graphicFrame>
          <p:nvGraphicFramePr>
            <p:cNvPr id="5" name="Chart 4">
              <a:extLst>
                <a:ext uri="{FF2B5EF4-FFF2-40B4-BE49-F238E27FC236}">
                  <a16:creationId xmlns:a16="http://schemas.microsoft.com/office/drawing/2014/main" id="{F5DC50BD-6A7A-E7AF-528C-CEE28EAF1FA8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528360727"/>
                </p:ext>
              </p:extLst>
            </p:nvPr>
          </p:nvGraphicFramePr>
          <p:xfrm>
            <a:off x="29144042" y="19971165"/>
            <a:ext cx="6989978" cy="5410028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28505979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59B7A7D-B39F-1C03-D633-57A27FD91D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6266" y="-85668"/>
            <a:ext cx="9082654" cy="6744330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CD7802D-3C08-A097-DA76-67B3AEC5C015}"/>
              </a:ext>
            </a:extLst>
          </p:cNvPr>
          <p:cNvCxnSpPr/>
          <p:nvPr/>
        </p:nvCxnSpPr>
        <p:spPr>
          <a:xfrm>
            <a:off x="9069572" y="2509283"/>
            <a:ext cx="797441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48B62CB-7182-201E-8BF3-627C78891C43}"/>
              </a:ext>
            </a:extLst>
          </p:cNvPr>
          <p:cNvCxnSpPr>
            <a:cxnSpLocks/>
          </p:cNvCxnSpPr>
          <p:nvPr/>
        </p:nvCxnSpPr>
        <p:spPr>
          <a:xfrm>
            <a:off x="2204484" y="2927497"/>
            <a:ext cx="2590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63930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5090</TotalTime>
  <Words>1328</Words>
  <Application>Microsoft Macintosh PowerPoint</Application>
  <PresentationFormat>Widescreen</PresentationFormat>
  <Paragraphs>422</Paragraphs>
  <Slides>25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Arial</vt:lpstr>
      <vt:lpstr>Calibri</vt:lpstr>
      <vt:lpstr>Calibri Light</vt:lpstr>
      <vt:lpstr>Garamond</vt:lpstr>
      <vt:lpstr>Symbol</vt:lpstr>
      <vt:lpstr>Office Theme</vt:lpstr>
      <vt:lpstr>Isolation and loneliness in the COVID era among older adults</vt:lpstr>
      <vt:lpstr>Social isolation and loneliness</vt:lpstr>
      <vt:lpstr>Social isolation and loneliness</vt:lpstr>
      <vt:lpstr>Data &amp; Methods</vt:lpstr>
      <vt:lpstr>Conventional indicators of social isolation</vt:lpstr>
      <vt:lpstr>Older adults widely engaged in prevention strategies that could affect social engagement</vt:lpstr>
      <vt:lpstr>Topologies of Loneliness</vt:lpstr>
      <vt:lpstr>1 in 5 older adults felt lonelier during the pandemic</vt:lpstr>
      <vt:lpstr>PowerPoint Presentation</vt:lpstr>
      <vt:lpstr>PowerPoint Presentation</vt:lpstr>
      <vt:lpstr>PowerPoint Presentation</vt:lpstr>
      <vt:lpstr>Did COVID preventive strategies play a role in feeling loneliness?</vt:lpstr>
      <vt:lpstr>PowerPoint Presentation</vt:lpstr>
      <vt:lpstr>PowerPoint Presentation</vt:lpstr>
      <vt:lpstr>PowerPoint Presentation</vt:lpstr>
      <vt:lpstr>PowerPoint Presentation</vt:lpstr>
      <vt:lpstr>Findings: </vt:lpstr>
      <vt:lpstr>PowerPoint Presentation</vt:lpstr>
      <vt:lpstr>Definitions</vt:lpstr>
      <vt:lpstr>Defining Social Isolation &amp; Loneliness</vt:lpstr>
      <vt:lpstr>Data &amp; Methods</vt:lpstr>
      <vt:lpstr>Hypotheses based on background (Q&amp;A!!!)</vt:lpstr>
      <vt:lpstr>PowerPoint Presentation</vt:lpstr>
      <vt:lpstr>Summary statistics</vt:lpstr>
      <vt:lpstr>Summary statistics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Social Isolation, Loneliness, and Later-Life Cognitive Decline in the US Population</dc:title>
  <dc:creator>Jo Mhairi Hale</dc:creator>
  <cp:lastModifiedBy>Chris Cunningham</cp:lastModifiedBy>
  <cp:revision>29</cp:revision>
  <dcterms:created xsi:type="dcterms:W3CDTF">2023-04-10T16:48:18Z</dcterms:created>
  <dcterms:modified xsi:type="dcterms:W3CDTF">2024-11-15T21:35:24Z</dcterms:modified>
</cp:coreProperties>
</file>